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95" r:id="rId3"/>
    <p:sldId id="297" r:id="rId4"/>
    <p:sldId id="299" r:id="rId5"/>
    <p:sldId id="300" r:id="rId6"/>
    <p:sldId id="301" r:id="rId7"/>
    <p:sldId id="302" r:id="rId8"/>
    <p:sldId id="303" r:id="rId9"/>
    <p:sldId id="30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04" y="10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C77DD5-90A3-411A-B8AE-4DFEE78D7CEF}"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89867-0E0B-4E0E-AF27-4E47A392BBBF}" type="slidenum">
              <a:rPr lang="en-US" smtClean="0"/>
              <a:t>‹#›</a:t>
            </a:fld>
            <a:endParaRPr lang="en-US"/>
          </a:p>
        </p:txBody>
      </p:sp>
    </p:spTree>
    <p:extLst>
      <p:ext uri="{BB962C8B-B14F-4D97-AF65-F5344CB8AC3E}">
        <p14:creationId xmlns:p14="http://schemas.microsoft.com/office/powerpoint/2010/main" val="340405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77DD5-90A3-411A-B8AE-4DFEE78D7CEF}"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89867-0E0B-4E0E-AF27-4E47A392BBBF}" type="slidenum">
              <a:rPr lang="en-US" smtClean="0"/>
              <a:t>‹#›</a:t>
            </a:fld>
            <a:endParaRPr lang="en-US"/>
          </a:p>
        </p:txBody>
      </p:sp>
    </p:spTree>
    <p:extLst>
      <p:ext uri="{BB962C8B-B14F-4D97-AF65-F5344CB8AC3E}">
        <p14:creationId xmlns:p14="http://schemas.microsoft.com/office/powerpoint/2010/main" val="321462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77DD5-90A3-411A-B8AE-4DFEE78D7CEF}"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89867-0E0B-4E0E-AF27-4E47A392BBBF}" type="slidenum">
              <a:rPr lang="en-US" smtClean="0"/>
              <a:t>‹#›</a:t>
            </a:fld>
            <a:endParaRPr lang="en-US"/>
          </a:p>
        </p:txBody>
      </p:sp>
    </p:spTree>
    <p:extLst>
      <p:ext uri="{BB962C8B-B14F-4D97-AF65-F5344CB8AC3E}">
        <p14:creationId xmlns:p14="http://schemas.microsoft.com/office/powerpoint/2010/main" val="2134990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77DD5-90A3-411A-B8AE-4DFEE78D7CEF}"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89867-0E0B-4E0E-AF27-4E47A392BBBF}" type="slidenum">
              <a:rPr lang="en-US" smtClean="0"/>
              <a:t>‹#›</a:t>
            </a:fld>
            <a:endParaRPr lang="en-US"/>
          </a:p>
        </p:txBody>
      </p:sp>
    </p:spTree>
    <p:extLst>
      <p:ext uri="{BB962C8B-B14F-4D97-AF65-F5344CB8AC3E}">
        <p14:creationId xmlns:p14="http://schemas.microsoft.com/office/powerpoint/2010/main" val="2548407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C77DD5-90A3-411A-B8AE-4DFEE78D7CEF}"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89867-0E0B-4E0E-AF27-4E47A392BBBF}" type="slidenum">
              <a:rPr lang="en-US" smtClean="0"/>
              <a:t>‹#›</a:t>
            </a:fld>
            <a:endParaRPr lang="en-US"/>
          </a:p>
        </p:txBody>
      </p:sp>
    </p:spTree>
    <p:extLst>
      <p:ext uri="{BB962C8B-B14F-4D97-AF65-F5344CB8AC3E}">
        <p14:creationId xmlns:p14="http://schemas.microsoft.com/office/powerpoint/2010/main" val="2511109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C77DD5-90A3-411A-B8AE-4DFEE78D7CEF}"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89867-0E0B-4E0E-AF27-4E47A392BBBF}" type="slidenum">
              <a:rPr lang="en-US" smtClean="0"/>
              <a:t>‹#›</a:t>
            </a:fld>
            <a:endParaRPr lang="en-US"/>
          </a:p>
        </p:txBody>
      </p:sp>
    </p:spTree>
    <p:extLst>
      <p:ext uri="{BB962C8B-B14F-4D97-AF65-F5344CB8AC3E}">
        <p14:creationId xmlns:p14="http://schemas.microsoft.com/office/powerpoint/2010/main" val="1734362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C77DD5-90A3-411A-B8AE-4DFEE78D7CEF}" type="datetimeFigureOut">
              <a:rPr lang="en-US" smtClean="0"/>
              <a:t>5/21/2014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B89867-0E0B-4E0E-AF27-4E47A392BBBF}" type="slidenum">
              <a:rPr lang="en-US" smtClean="0"/>
              <a:t>‹#›</a:t>
            </a:fld>
            <a:endParaRPr lang="en-US"/>
          </a:p>
        </p:txBody>
      </p:sp>
    </p:spTree>
    <p:extLst>
      <p:ext uri="{BB962C8B-B14F-4D97-AF65-F5344CB8AC3E}">
        <p14:creationId xmlns:p14="http://schemas.microsoft.com/office/powerpoint/2010/main" val="356001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C77DD5-90A3-411A-B8AE-4DFEE78D7CEF}" type="datetimeFigureOut">
              <a:rPr lang="en-US" smtClean="0"/>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B89867-0E0B-4E0E-AF27-4E47A392BBBF}" type="slidenum">
              <a:rPr lang="en-US" smtClean="0"/>
              <a:t>‹#›</a:t>
            </a:fld>
            <a:endParaRPr lang="en-US"/>
          </a:p>
        </p:txBody>
      </p:sp>
    </p:spTree>
    <p:extLst>
      <p:ext uri="{BB962C8B-B14F-4D97-AF65-F5344CB8AC3E}">
        <p14:creationId xmlns:p14="http://schemas.microsoft.com/office/powerpoint/2010/main" val="3869684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77DD5-90A3-411A-B8AE-4DFEE78D7CEF}" type="datetimeFigureOut">
              <a:rPr lang="en-US" smtClean="0"/>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B89867-0E0B-4E0E-AF27-4E47A392BBBF}" type="slidenum">
              <a:rPr lang="en-US" smtClean="0"/>
              <a:t>‹#›</a:t>
            </a:fld>
            <a:endParaRPr lang="en-US"/>
          </a:p>
        </p:txBody>
      </p:sp>
    </p:spTree>
    <p:extLst>
      <p:ext uri="{BB962C8B-B14F-4D97-AF65-F5344CB8AC3E}">
        <p14:creationId xmlns:p14="http://schemas.microsoft.com/office/powerpoint/2010/main" val="1041004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C77DD5-90A3-411A-B8AE-4DFEE78D7CEF}"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89867-0E0B-4E0E-AF27-4E47A392BBBF}" type="slidenum">
              <a:rPr lang="en-US" smtClean="0"/>
              <a:t>‹#›</a:t>
            </a:fld>
            <a:endParaRPr lang="en-US"/>
          </a:p>
        </p:txBody>
      </p:sp>
    </p:spTree>
    <p:extLst>
      <p:ext uri="{BB962C8B-B14F-4D97-AF65-F5344CB8AC3E}">
        <p14:creationId xmlns:p14="http://schemas.microsoft.com/office/powerpoint/2010/main" val="3231787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C77DD5-90A3-411A-B8AE-4DFEE78D7CEF}"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89867-0E0B-4E0E-AF27-4E47A392BBBF}" type="slidenum">
              <a:rPr lang="en-US" smtClean="0"/>
              <a:t>‹#›</a:t>
            </a:fld>
            <a:endParaRPr lang="en-US"/>
          </a:p>
        </p:txBody>
      </p:sp>
    </p:spTree>
    <p:extLst>
      <p:ext uri="{BB962C8B-B14F-4D97-AF65-F5344CB8AC3E}">
        <p14:creationId xmlns:p14="http://schemas.microsoft.com/office/powerpoint/2010/main" val="171394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77DD5-90A3-411A-B8AE-4DFEE78D7CEF}" type="datetimeFigureOut">
              <a:rPr lang="en-US" smtClean="0"/>
              <a:t>5/21/2014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89867-0E0B-4E0E-AF27-4E47A392BBBF}" type="slidenum">
              <a:rPr lang="en-US" smtClean="0"/>
              <a:t>‹#›</a:t>
            </a:fld>
            <a:endParaRPr lang="en-US"/>
          </a:p>
        </p:txBody>
      </p:sp>
    </p:spTree>
    <p:extLst>
      <p:ext uri="{BB962C8B-B14F-4D97-AF65-F5344CB8AC3E}">
        <p14:creationId xmlns:p14="http://schemas.microsoft.com/office/powerpoint/2010/main" val="1884470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4" name="Rectangle 3"/>
          <p:cNvSpPr/>
          <p:nvPr/>
        </p:nvSpPr>
        <p:spPr>
          <a:xfrm>
            <a:off x="4288904" y="668892"/>
            <a:ext cx="1074168" cy="153597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9552" y="634215"/>
            <a:ext cx="3456384" cy="1569660"/>
          </a:xfrm>
          <a:prstGeom prst="rect">
            <a:avLst/>
          </a:prstGeom>
          <a:noFill/>
        </p:spPr>
        <p:txBody>
          <a:bodyPr wrap="square" rtlCol="0">
            <a:spAutoFit/>
          </a:bodyPr>
          <a:lstStyle/>
          <a:p>
            <a:r>
              <a:rPr lang="en-CA" sz="1200" dirty="0" smtClean="0"/>
              <a:t>This time we will talk about when the puck is in the corner area close to our goal (shown in orange)</a:t>
            </a:r>
          </a:p>
          <a:p>
            <a:endParaRPr lang="en-CA" sz="1200" dirty="0"/>
          </a:p>
          <a:p>
            <a:r>
              <a:rPr lang="en-CA" sz="1200" dirty="0" smtClean="0"/>
              <a:t>As always different teams have different ways of defending their corners. I will just explain my way.</a:t>
            </a:r>
          </a:p>
          <a:p>
            <a:endParaRPr lang="en-CA" sz="1200" dirty="0"/>
          </a:p>
          <a:p>
            <a:r>
              <a:rPr lang="en-CA" sz="1200" dirty="0" smtClean="0"/>
              <a:t>This is not the best place for the puck to be but it is also not the worst!</a:t>
            </a:r>
          </a:p>
        </p:txBody>
      </p:sp>
      <p:sp>
        <p:nvSpPr>
          <p:cNvPr id="5" name="Rectangle 4"/>
          <p:cNvSpPr/>
          <p:nvPr/>
        </p:nvSpPr>
        <p:spPr>
          <a:xfrm>
            <a:off x="7306345" y="668892"/>
            <a:ext cx="1074168" cy="153597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63985" y="2420888"/>
            <a:ext cx="3240360" cy="646331"/>
          </a:xfrm>
          <a:prstGeom prst="rect">
            <a:avLst/>
          </a:prstGeom>
          <a:noFill/>
        </p:spPr>
        <p:txBody>
          <a:bodyPr wrap="square" rtlCol="0">
            <a:spAutoFit/>
          </a:bodyPr>
          <a:lstStyle/>
          <a:p>
            <a:r>
              <a:rPr lang="en-CA" sz="1200" dirty="0" smtClean="0"/>
              <a:t>As a team we want to advance the puck up the pool but keeping it contained on or close to the wall.</a:t>
            </a:r>
          </a:p>
        </p:txBody>
      </p:sp>
      <p:sp>
        <p:nvSpPr>
          <p:cNvPr id="6" name="Down Arrow 5"/>
          <p:cNvSpPr/>
          <p:nvPr/>
        </p:nvSpPr>
        <p:spPr>
          <a:xfrm>
            <a:off x="4328193" y="1778128"/>
            <a:ext cx="325996" cy="718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8004080" y="1778129"/>
            <a:ext cx="325996" cy="718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2323717">
            <a:off x="4611756" y="1077709"/>
            <a:ext cx="325996" cy="718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5400000">
            <a:off x="4840904" y="568533"/>
            <a:ext cx="325996" cy="718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rot="16200000">
            <a:off x="7502517" y="568533"/>
            <a:ext cx="325996" cy="718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rot="18669054">
            <a:off x="7525407" y="1059875"/>
            <a:ext cx="325996" cy="718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65176" y="3284984"/>
            <a:ext cx="2952328" cy="830997"/>
          </a:xfrm>
          <a:prstGeom prst="rect">
            <a:avLst/>
          </a:prstGeom>
          <a:noFill/>
        </p:spPr>
        <p:txBody>
          <a:bodyPr wrap="square" rtlCol="0">
            <a:spAutoFit/>
          </a:bodyPr>
          <a:lstStyle/>
          <a:p>
            <a:r>
              <a:rPr lang="en-CA" sz="1200" dirty="0" smtClean="0"/>
              <a:t>Be </a:t>
            </a:r>
            <a:r>
              <a:rPr lang="en-CA" sz="1200" b="1" dirty="0" smtClean="0"/>
              <a:t>wary</a:t>
            </a:r>
            <a:r>
              <a:rPr lang="en-CA" sz="1200" dirty="0" smtClean="0"/>
              <a:t> of trying to break out in the direction of the red arrows. If you lose the puck you will be giving the opposition a very good chance to score!!</a:t>
            </a:r>
            <a:endParaRPr lang="en-US" sz="1200" dirty="0"/>
          </a:p>
        </p:txBody>
      </p:sp>
      <p:sp>
        <p:nvSpPr>
          <p:cNvPr id="14" name="Right Arrow 13"/>
          <p:cNvSpPr/>
          <p:nvPr/>
        </p:nvSpPr>
        <p:spPr>
          <a:xfrm>
            <a:off x="5436096" y="836712"/>
            <a:ext cx="504056" cy="217995"/>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rot="2599312">
            <a:off x="5208234" y="1601055"/>
            <a:ext cx="504056" cy="217995"/>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2599312">
            <a:off x="5209933" y="2257880"/>
            <a:ext cx="504056" cy="217995"/>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rot="7956868">
            <a:off x="6819039" y="2257880"/>
            <a:ext cx="504056" cy="217995"/>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7956868">
            <a:off x="6819040" y="1601054"/>
            <a:ext cx="504056" cy="217995"/>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rot="10800000">
            <a:off x="6732240" y="818704"/>
            <a:ext cx="504056" cy="217995"/>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413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par>
                                <p:cTn id="8" presetID="10" presetClass="entr" presetSubtype="0" fill="hold" grpId="0" nodeType="withEffect">
                                  <p:stCondLst>
                                    <p:cond delay="300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3000"/>
                                        <p:tgtEl>
                                          <p:spTgt spid="10"/>
                                        </p:tgtEl>
                                      </p:cBhvr>
                                    </p:animEffect>
                                  </p:childTnLst>
                                </p:cTn>
                              </p:par>
                              <p:par>
                                <p:cTn id="11" presetID="10" presetClass="entr" presetSubtype="0" fill="hold" grpId="0" nodeType="withEffect">
                                  <p:stCondLst>
                                    <p:cond delay="300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3000"/>
                                        <p:tgtEl>
                                          <p:spTgt spid="9"/>
                                        </p:tgtEl>
                                      </p:cBhvr>
                                    </p:animEffect>
                                  </p:childTnLst>
                                </p:cTn>
                              </p:par>
                              <p:par>
                                <p:cTn id="14" presetID="10" presetClass="entr" presetSubtype="0" fill="hold" grpId="0" nodeType="withEffect">
                                  <p:stCondLst>
                                    <p:cond delay="300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3000"/>
                                        <p:tgtEl>
                                          <p:spTgt spid="6"/>
                                        </p:tgtEl>
                                      </p:cBhvr>
                                    </p:animEffect>
                                  </p:childTnLst>
                                </p:cTn>
                              </p:par>
                              <p:par>
                                <p:cTn id="17" presetID="10" presetClass="entr" presetSubtype="0" fill="hold" grpId="0" nodeType="withEffect">
                                  <p:stCondLst>
                                    <p:cond delay="300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3000"/>
                                        <p:tgtEl>
                                          <p:spTgt spid="12"/>
                                        </p:tgtEl>
                                      </p:cBhvr>
                                    </p:animEffect>
                                  </p:childTnLst>
                                </p:cTn>
                              </p:par>
                              <p:par>
                                <p:cTn id="20" presetID="10" presetClass="entr" presetSubtype="0" fill="hold" grpId="0" nodeType="withEffect">
                                  <p:stCondLst>
                                    <p:cond delay="300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3000"/>
                                        <p:tgtEl>
                                          <p:spTgt spid="13"/>
                                        </p:tgtEl>
                                      </p:cBhvr>
                                    </p:animEffect>
                                  </p:childTnLst>
                                </p:cTn>
                              </p:par>
                              <p:par>
                                <p:cTn id="23" presetID="10" presetClass="entr" presetSubtype="0" fill="hold" grpId="0" nodeType="withEffect">
                                  <p:stCondLst>
                                    <p:cond delay="300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3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3000"/>
                                        <p:tgtEl>
                                          <p:spTgt spid="7"/>
                                        </p:tgtEl>
                                      </p:cBhvr>
                                    </p:animEffect>
                                  </p:childTnLst>
                                </p:cTn>
                              </p:par>
                            </p:childTnLst>
                          </p:cTn>
                        </p:par>
                        <p:par>
                          <p:cTn id="31" fill="hold">
                            <p:stCondLst>
                              <p:cond delay="3000"/>
                            </p:stCondLst>
                            <p:childTnLst>
                              <p:par>
                                <p:cTn id="32" presetID="10" presetClass="entr" presetSubtype="0" fill="hold" grpId="0" nodeType="afterEffect">
                                  <p:stCondLst>
                                    <p:cond delay="50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3000"/>
                                        <p:tgtEl>
                                          <p:spTgt spid="16"/>
                                        </p:tgtEl>
                                      </p:cBhvr>
                                    </p:animEffect>
                                  </p:childTnLst>
                                </p:cTn>
                              </p:par>
                              <p:par>
                                <p:cTn id="35" presetID="10" presetClass="entr" presetSubtype="0" fill="hold" grpId="0" nodeType="withEffect">
                                  <p:stCondLst>
                                    <p:cond delay="50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3000"/>
                                        <p:tgtEl>
                                          <p:spTgt spid="15"/>
                                        </p:tgtEl>
                                      </p:cBhvr>
                                    </p:animEffect>
                                  </p:childTnLst>
                                </p:cTn>
                              </p:par>
                              <p:par>
                                <p:cTn id="38" presetID="10" presetClass="entr" presetSubtype="0" fill="hold" grpId="0" nodeType="withEffect">
                                  <p:stCondLst>
                                    <p:cond delay="50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3000"/>
                                        <p:tgtEl>
                                          <p:spTgt spid="14"/>
                                        </p:tgtEl>
                                      </p:cBhvr>
                                    </p:animEffect>
                                  </p:childTnLst>
                                </p:cTn>
                              </p:par>
                              <p:par>
                                <p:cTn id="41" presetID="10" presetClass="entr" presetSubtype="0" fill="hold" grpId="0" nodeType="withEffect">
                                  <p:stCondLst>
                                    <p:cond delay="50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3000"/>
                                        <p:tgtEl>
                                          <p:spTgt spid="20"/>
                                        </p:tgtEl>
                                      </p:cBhvr>
                                    </p:animEffect>
                                  </p:childTnLst>
                                </p:cTn>
                              </p:par>
                              <p:par>
                                <p:cTn id="44" presetID="10" presetClass="entr" presetSubtype="0" fill="hold" grpId="0" nodeType="withEffect">
                                  <p:stCondLst>
                                    <p:cond delay="50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3000"/>
                                        <p:tgtEl>
                                          <p:spTgt spid="19"/>
                                        </p:tgtEl>
                                      </p:cBhvr>
                                    </p:animEffect>
                                  </p:childTnLst>
                                </p:cTn>
                              </p:par>
                              <p:par>
                                <p:cTn id="47" presetID="10" presetClass="entr" presetSubtype="0" fill="hold" grpId="0" nodeType="withEffect">
                                  <p:stCondLst>
                                    <p:cond delay="50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3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8" grpId="0" animBg="1"/>
      <p:bldP spid="9" grpId="0" animBg="1"/>
      <p:bldP spid="10" grpId="0" animBg="1"/>
      <p:bldP spid="12" grpId="0" animBg="1"/>
      <p:bldP spid="13" grpId="0" animBg="1"/>
      <p:bldP spid="7" grpId="0"/>
      <p:bldP spid="14" grpId="0" animBg="1"/>
      <p:bldP spid="15" grpId="0" animBg="1"/>
      <p:bldP spid="16" grpId="0" animBg="1"/>
      <p:bldP spid="17" grpId="0" animBg="1"/>
      <p:bldP spid="19"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4215"/>
            <a:ext cx="3456384" cy="2492990"/>
          </a:xfrm>
          <a:prstGeom prst="rect">
            <a:avLst/>
          </a:prstGeom>
          <a:noFill/>
        </p:spPr>
        <p:txBody>
          <a:bodyPr wrap="square" rtlCol="0">
            <a:spAutoFit/>
          </a:bodyPr>
          <a:lstStyle/>
          <a:p>
            <a:r>
              <a:rPr lang="en-CA" sz="1200" dirty="0" smtClean="0"/>
              <a:t>BACKLINE</a:t>
            </a:r>
          </a:p>
          <a:p>
            <a:endParaRPr lang="en-CA" sz="1200" dirty="0"/>
          </a:p>
          <a:p>
            <a:r>
              <a:rPr lang="en-CA" sz="1200" dirty="0" smtClean="0"/>
              <a:t>You need to decide whether you want to employ a 3-way or 2-way rotation in this situation.</a:t>
            </a:r>
          </a:p>
          <a:p>
            <a:endParaRPr lang="en-CA" sz="1200" dirty="0"/>
          </a:p>
          <a:p>
            <a:r>
              <a:rPr lang="en-CA" sz="1200" dirty="0" smtClean="0"/>
              <a:t>Both have their merits.</a:t>
            </a:r>
          </a:p>
          <a:p>
            <a:endParaRPr lang="en-CA" sz="1200" dirty="0"/>
          </a:p>
          <a:p>
            <a:r>
              <a:rPr lang="en-CA" sz="1200" dirty="0" smtClean="0"/>
              <a:t>With a 3 way rotation you are sharing quite a heavy workload between 3 people.</a:t>
            </a:r>
          </a:p>
          <a:p>
            <a:endParaRPr lang="en-CA" sz="1200" dirty="0"/>
          </a:p>
          <a:p>
            <a:r>
              <a:rPr lang="en-CA" sz="1200" dirty="0" smtClean="0"/>
              <a:t>With a 2 way rotation you always have a fresh player on the goal and alert to danger.</a:t>
            </a:r>
            <a:endParaRPr lang="en-CA" sz="1200" dirty="0"/>
          </a:p>
          <a:p>
            <a:endParaRPr lang="en-US" sz="1200" dirty="0"/>
          </a:p>
        </p:txBody>
      </p:sp>
      <p:sp>
        <p:nvSpPr>
          <p:cNvPr id="9" name="TextBox 8"/>
          <p:cNvSpPr txBox="1"/>
          <p:nvPr/>
        </p:nvSpPr>
        <p:spPr>
          <a:xfrm>
            <a:off x="5988397" y="720231"/>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0" name="TextBox 9"/>
          <p:cNvSpPr txBox="1"/>
          <p:nvPr/>
        </p:nvSpPr>
        <p:spPr>
          <a:xfrm>
            <a:off x="4644008" y="778873"/>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5292080" y="720231"/>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3" name="Flowchart: Connector 12"/>
          <p:cNvSpPr/>
          <p:nvPr/>
        </p:nvSpPr>
        <p:spPr>
          <a:xfrm>
            <a:off x="4499992" y="813364"/>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39552" y="2996952"/>
            <a:ext cx="3240360" cy="276999"/>
          </a:xfrm>
          <a:prstGeom prst="rect">
            <a:avLst/>
          </a:prstGeom>
          <a:noFill/>
        </p:spPr>
        <p:txBody>
          <a:bodyPr wrap="square" rtlCol="0">
            <a:spAutoFit/>
          </a:bodyPr>
          <a:lstStyle/>
          <a:p>
            <a:r>
              <a:rPr lang="en-CA" sz="1200" dirty="0" smtClean="0"/>
              <a:t>Here is the 3 way.</a:t>
            </a:r>
            <a:endParaRPr lang="en-US" sz="1200" dirty="0"/>
          </a:p>
        </p:txBody>
      </p:sp>
      <p:sp>
        <p:nvSpPr>
          <p:cNvPr id="14" name="TextBox 13"/>
          <p:cNvSpPr txBox="1"/>
          <p:nvPr/>
        </p:nvSpPr>
        <p:spPr>
          <a:xfrm>
            <a:off x="539552" y="3501008"/>
            <a:ext cx="1872208" cy="276999"/>
          </a:xfrm>
          <a:prstGeom prst="rect">
            <a:avLst/>
          </a:prstGeom>
          <a:noFill/>
        </p:spPr>
        <p:txBody>
          <a:bodyPr wrap="square" rtlCol="0">
            <a:spAutoFit/>
          </a:bodyPr>
          <a:lstStyle/>
          <a:p>
            <a:r>
              <a:rPr lang="en-CA" sz="1200" dirty="0" smtClean="0"/>
              <a:t>And here is the 2 way.</a:t>
            </a:r>
            <a:endParaRPr lang="en-US" sz="1200" dirty="0"/>
          </a:p>
        </p:txBody>
      </p:sp>
      <p:sp>
        <p:nvSpPr>
          <p:cNvPr id="4" name="TextBox 3"/>
          <p:cNvSpPr txBox="1"/>
          <p:nvPr/>
        </p:nvSpPr>
        <p:spPr>
          <a:xfrm>
            <a:off x="611560" y="3933056"/>
            <a:ext cx="2664296" cy="1754326"/>
          </a:xfrm>
          <a:prstGeom prst="rect">
            <a:avLst/>
          </a:prstGeom>
          <a:noFill/>
        </p:spPr>
        <p:txBody>
          <a:bodyPr wrap="square" rtlCol="0">
            <a:spAutoFit/>
          </a:bodyPr>
          <a:lstStyle/>
          <a:p>
            <a:r>
              <a:rPr lang="en-CA" sz="1200" dirty="0" smtClean="0"/>
              <a:t>If you use a three way, make sure you rotate right back to the goal before you come down again.</a:t>
            </a:r>
          </a:p>
          <a:p>
            <a:endParaRPr lang="en-CA" sz="1200" dirty="0"/>
          </a:p>
          <a:p>
            <a:r>
              <a:rPr lang="en-CA" sz="1200" dirty="0" smtClean="0"/>
              <a:t>In both rotations, if you are the next to go, </a:t>
            </a:r>
            <a:r>
              <a:rPr lang="en-CA" sz="1200" b="1" dirty="0" smtClean="0"/>
              <a:t>GO</a:t>
            </a:r>
            <a:r>
              <a:rPr lang="en-CA" sz="1200" dirty="0" smtClean="0"/>
              <a:t>. If you hang around the other backs wont be able to fill in behind you and you will likely give the opposition some free yards!</a:t>
            </a:r>
            <a:endParaRPr lang="en-US" sz="1200" dirty="0"/>
          </a:p>
        </p:txBody>
      </p:sp>
    </p:spTree>
    <p:extLst>
      <p:ext uri="{BB962C8B-B14F-4D97-AF65-F5344CB8AC3E}">
        <p14:creationId xmlns:p14="http://schemas.microsoft.com/office/powerpoint/2010/main" val="365253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repeatCount="indefinite" accel="50000" decel="50000" fill="hold" grpId="0" nodeType="clickEffect">
                                  <p:stCondLst>
                                    <p:cond delay="0"/>
                                  </p:stCondLst>
                                  <p:endCondLst>
                                    <p:cond evt="onNext" delay="0">
                                      <p:tgtEl>
                                        <p:sldTgt/>
                                      </p:tgtEl>
                                    </p:cond>
                                  </p:endCondLst>
                                  <p:childTnLst>
                                    <p:animMotion origin="layout" path="M -0.00035 0.00046 C -0.00035 -0.00532 0.03542 -0.01065 0.07899 -0.01065 C 0.12274 -0.01065 0.15816 -0.00532 0.15816 0.00046 C 0.15816 0.00671 0.12274 0.01158 0.07899 0.01158 C 0.03542 0.01158 -0.00035 0.00671 -0.00035 0.00046 Z " pathEditMode="relative" rAng="16200000" ptsTypes="fffff">
                                      <p:cBhvr>
                                        <p:cTn id="6" dur="5000" fill="hold"/>
                                        <p:tgtEl>
                                          <p:spTgt spid="10"/>
                                        </p:tgtEl>
                                        <p:attrNameLst>
                                          <p:attrName>ppt_x</p:attrName>
                                          <p:attrName>ppt_y</p:attrName>
                                        </p:attrNameLst>
                                      </p:cBhvr>
                                      <p:rCtr x="7934" y="0"/>
                                    </p:animMotion>
                                  </p:childTnLst>
                                </p:cTn>
                              </p:par>
                              <p:par>
                                <p:cTn id="7" presetID="1" presetClass="path" presetSubtype="0" repeatCount="indefinite" accel="50000" decel="50000" fill="hold" grpId="0" nodeType="withEffect">
                                  <p:stCondLst>
                                    <p:cond delay="0"/>
                                  </p:stCondLst>
                                  <p:endCondLst>
                                    <p:cond evt="onNext" delay="0">
                                      <p:tgtEl>
                                        <p:sldTgt/>
                                      </p:tgtEl>
                                    </p:cond>
                                  </p:endCondLst>
                                  <p:childTnLst>
                                    <p:animMotion origin="layout" path="M -3.33333E-6 7.40741E-7 C -0.03767 7.40741E-7 -0.07083 0.00255 -0.07083 0.00579 C -0.07083 0.0088 -0.03767 0.01088 -3.33333E-6 0.01088 C 0.03924 0.01088 0.07032 0.0088 0.07032 0.00579 C 0.07032 0.00255 0.03924 7.40741E-7 -3.33333E-6 7.40741E-7 Z " pathEditMode="relative" rAng="-10800000" ptsTypes="fffff">
                                      <p:cBhvr>
                                        <p:cTn id="8" dur="5000" fill="hold"/>
                                        <p:tgtEl>
                                          <p:spTgt spid="12"/>
                                        </p:tgtEl>
                                        <p:attrNameLst>
                                          <p:attrName>ppt_x</p:attrName>
                                          <p:attrName>ppt_y</p:attrName>
                                        </p:attrNameLst>
                                      </p:cBhvr>
                                      <p:rCtr x="-17" y="556"/>
                                    </p:animMotion>
                                  </p:childTnLst>
                                </p:cTn>
                              </p:par>
                              <p:par>
                                <p:cTn id="9" presetID="1" presetClass="path" presetSubtype="0" repeatCount="indefinite" accel="50000" decel="50000" fill="hold" grpId="0" nodeType="withEffect">
                                  <p:stCondLst>
                                    <p:cond delay="0"/>
                                  </p:stCondLst>
                                  <p:endCondLst>
                                    <p:cond evt="onNext" delay="0">
                                      <p:tgtEl>
                                        <p:sldTgt/>
                                      </p:tgtEl>
                                    </p:cond>
                                  </p:endCondLst>
                                  <p:childTnLst>
                                    <p:animMotion origin="layout" path="M 4.72222E-6 -3.7037E-7 C 4.72222E-6 0.00278 -0.03889 0.00556 -0.08664 0.00556 C -0.13438 0.00556 -0.17292 0.00278 -0.17292 -3.7037E-7 C -0.17292 -0.00278 -0.13438 -0.00463 -0.08664 -0.00463 C -0.03889 -0.00463 4.72222E-6 -0.00278 4.72222E-6 -3.7037E-7 Z " pathEditMode="relative" rAng="5400000" ptsTypes="fffff">
                                      <p:cBhvr>
                                        <p:cTn id="10" dur="5000" fill="hold"/>
                                        <p:tgtEl>
                                          <p:spTgt spid="9"/>
                                        </p:tgtEl>
                                        <p:attrNameLst>
                                          <p:attrName>ppt_x</p:attrName>
                                          <p:attrName>ppt_y</p:attrName>
                                        </p:attrNameLst>
                                      </p:cBhvr>
                                      <p:rCtr x="-8646" y="46"/>
                                    </p:animMotion>
                                  </p:childTnLst>
                                </p:cTn>
                              </p:par>
                              <p:par>
                                <p:cTn id="11" presetID="10" presetClass="entr" presetSubtype="0" repeatCount="indefinite" fill="hold" grpId="0" nodeType="withEffect">
                                  <p:stCondLst>
                                    <p:cond delay="0"/>
                                  </p:stCondLst>
                                  <p:endCondLst>
                                    <p:cond evt="onNext" delay="0">
                                      <p:tgtEl>
                                        <p:sldTgt/>
                                      </p:tgtEl>
                                    </p:cond>
                                  </p:end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path" presetSubtype="0" repeatCount="indefinite" accel="50000" decel="50000" fill="hold" grpId="1" nodeType="clickEffect">
                                  <p:stCondLst>
                                    <p:cond delay="0"/>
                                  </p:stCondLst>
                                  <p:childTnLst>
                                    <p:animMotion origin="layout" path="M -0.00017 0.00023 C -0.00017 -0.00278 0.01597 -0.00532 0.03576 -0.00532 C 0.05555 -0.00532 0.07153 -0.00278 0.07153 0.00023 C 0.07153 0.00347 0.05555 0.00579 0.03576 0.00579 C 0.01597 0.00579 -0.00017 0.00347 -0.00017 0.00023 Z " pathEditMode="relative" rAng="16200000" ptsTypes="fffff">
                                      <p:cBhvr>
                                        <p:cTn id="17" dur="2000" fill="hold"/>
                                        <p:tgtEl>
                                          <p:spTgt spid="10"/>
                                        </p:tgtEl>
                                        <p:attrNameLst>
                                          <p:attrName>ppt_x</p:attrName>
                                          <p:attrName>ppt_y</p:attrName>
                                        </p:attrNameLst>
                                      </p:cBhvr>
                                      <p:rCtr x="3594" y="0"/>
                                    </p:animMotion>
                                  </p:childTnLst>
                                </p:cTn>
                              </p:par>
                              <p:par>
                                <p:cTn id="18" presetID="1" presetClass="path" presetSubtype="0" repeatCount="indefinite" accel="50000" decel="50000" fill="hold" grpId="1" nodeType="withEffect">
                                  <p:stCondLst>
                                    <p:cond delay="0"/>
                                  </p:stCondLst>
                                  <p:childTnLst>
                                    <p:animMotion origin="layout" path="M 1.94444E-6 -1.85185E-6 C 1.94444E-6 0.00324 -0.02483 0.00625 -0.05504 0.00625 C -0.08542 0.00625 -0.11007 0.00324 -0.11007 -1.85185E-6 C -0.11007 -0.00301 -0.08542 -0.00486 -0.05504 -0.00486 C -0.02483 -0.00486 1.94444E-6 -0.00301 1.94444E-6 -1.85185E-6 Z " pathEditMode="relative" rAng="5400000" ptsTypes="fffff">
                                      <p:cBhvr>
                                        <p:cTn id="19" dur="2000" fill="hold"/>
                                        <p:tgtEl>
                                          <p:spTgt spid="12"/>
                                        </p:tgtEl>
                                        <p:attrNameLst>
                                          <p:attrName>ppt_x</p:attrName>
                                          <p:attrName>ppt_y</p:attrName>
                                        </p:attrNameLst>
                                      </p:cBhvr>
                                      <p:rCtr x="-5503" y="69"/>
                                    </p:animMotion>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0" grpId="1" animBg="1"/>
      <p:bldP spid="12" grpId="0" animBg="1"/>
      <p:bldP spid="12" grpId="1" animBg="1"/>
      <p:bldP spid="3" grpId="0"/>
      <p:bldP spid="14"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3416320"/>
          </a:xfrm>
          <a:prstGeom prst="rect">
            <a:avLst/>
          </a:prstGeom>
          <a:noFill/>
        </p:spPr>
        <p:txBody>
          <a:bodyPr wrap="square" rtlCol="0">
            <a:spAutoFit/>
          </a:bodyPr>
          <a:lstStyle/>
          <a:p>
            <a:r>
              <a:rPr lang="en-CA" sz="1200" dirty="0" smtClean="0"/>
              <a:t>FORWARDS</a:t>
            </a:r>
          </a:p>
          <a:p>
            <a:endParaRPr lang="en-CA" sz="1200" dirty="0"/>
          </a:p>
          <a:p>
            <a:r>
              <a:rPr lang="en-CA" sz="1200" dirty="0" smtClean="0"/>
              <a:t>RF	- You should be 1m in front of the 	  puck, either waiting to receive the 	  pass if our team has it, or ready to 	  back tackle if their team has it</a:t>
            </a:r>
          </a:p>
          <a:p>
            <a:r>
              <a:rPr lang="en-CA" sz="1200" dirty="0" smtClean="0"/>
              <a:t>	- If you get the puck swim it as far up 	  the wall as you can, but </a:t>
            </a:r>
            <a:r>
              <a:rPr lang="en-CA" sz="1200" b="1" dirty="0" smtClean="0"/>
              <a:t>KEEP IT </a:t>
            </a:r>
            <a:r>
              <a:rPr lang="en-CA" sz="1200" b="1" dirty="0" smtClean="0"/>
              <a:t>	  CLOSE TO THE </a:t>
            </a:r>
            <a:r>
              <a:rPr lang="en-CA" sz="1200" b="1" dirty="0" smtClean="0"/>
              <a:t>WALL</a:t>
            </a:r>
            <a:r>
              <a:rPr lang="en-CA" sz="1200" dirty="0" smtClean="0"/>
              <a:t>.</a:t>
            </a:r>
          </a:p>
          <a:p>
            <a:r>
              <a:rPr lang="en-CA" sz="1200" dirty="0"/>
              <a:t>	</a:t>
            </a:r>
            <a:r>
              <a:rPr lang="en-CA" sz="1200" dirty="0" smtClean="0"/>
              <a:t>- It is more important here that you 	  keep the puck safe than try and 	  make loads of ground up the wall.</a:t>
            </a:r>
          </a:p>
          <a:p>
            <a:r>
              <a:rPr lang="en-CA" sz="1200" dirty="0"/>
              <a:t>	</a:t>
            </a:r>
            <a:r>
              <a:rPr lang="en-CA" sz="1200" dirty="0" smtClean="0"/>
              <a:t>- Slow the game down until we can 	  gather as a team and make a 	  combined effort to get the puck up 	  the pool</a:t>
            </a:r>
            <a:endParaRPr lang="en-CA" sz="1200" dirty="0"/>
          </a:p>
          <a:p>
            <a:r>
              <a:rPr lang="en-CA" sz="1200" dirty="0" smtClean="0"/>
              <a:t>	</a:t>
            </a:r>
            <a:endParaRPr lang="en-CA" sz="1200" dirty="0"/>
          </a:p>
          <a:p>
            <a:endParaRPr lang="en-US" sz="1200" dirty="0"/>
          </a:p>
        </p:txBody>
      </p:sp>
      <p:sp>
        <p:nvSpPr>
          <p:cNvPr id="6" name="TextBox 5"/>
          <p:cNvSpPr txBox="1"/>
          <p:nvPr/>
        </p:nvSpPr>
        <p:spPr>
          <a:xfrm>
            <a:off x="5522503" y="124898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337459" y="1217657"/>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6231" y="123218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9" name="TextBox 8"/>
          <p:cNvSpPr txBox="1"/>
          <p:nvPr/>
        </p:nvSpPr>
        <p:spPr>
          <a:xfrm>
            <a:off x="5988397" y="720231"/>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0" name="TextBox 9"/>
          <p:cNvSpPr txBox="1"/>
          <p:nvPr/>
        </p:nvSpPr>
        <p:spPr>
          <a:xfrm>
            <a:off x="4644008" y="778873"/>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5292080" y="720231"/>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3" name="Flowchart: Connector 12"/>
          <p:cNvSpPr/>
          <p:nvPr/>
        </p:nvSpPr>
        <p:spPr>
          <a:xfrm>
            <a:off x="4499992" y="813364"/>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545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2000" accel="50000" decel="50000" fill="hold" grpId="0" nodeType="clickEffect">
                                  <p:stCondLst>
                                    <p:cond delay="0"/>
                                  </p:stCondLst>
                                  <p:childTnLst>
                                    <p:animMotion origin="layout" path="M -3.33333E-6 -3.7037E-6 C -0.00121 0.00509 -0.00364 0.00903 -0.0052 0.01389 C -0.00555 0.01528 -0.00625 0.01805 -0.00625 0.01805 L -0.01562 0.08333 L -0.01562 0.17083 " pathEditMode="relative" ptsTypes="ffAAA">
                                      <p:cBhvr>
                                        <p:cTn id="6" dur="5000" fill="hold"/>
                                        <p:tgtEl>
                                          <p:spTgt spid="13"/>
                                        </p:tgtEl>
                                        <p:attrNameLst>
                                          <p:attrName>ppt_x</p:attrName>
                                          <p:attrName>ppt_y</p:attrName>
                                        </p:attrNameLst>
                                      </p:cBhvr>
                                    </p:animMotion>
                                  </p:childTnLst>
                                </p:cTn>
                              </p:par>
                              <p:par>
                                <p:cTn id="7" presetID="42" presetClass="path" presetSubtype="0" repeatCount="2000" accel="50000" decel="50000" fill="hold" grpId="0" nodeType="withEffect">
                                  <p:stCondLst>
                                    <p:cond delay="2000"/>
                                  </p:stCondLst>
                                  <p:childTnLst>
                                    <p:animMotion origin="layout" path="M 0 -3.7037E-7 L -0.00156 0.06319 " pathEditMode="relative" rAng="0" ptsTypes="AA">
                                      <p:cBhvr>
                                        <p:cTn id="8" dur="3000" fill="hold"/>
                                        <p:tgtEl>
                                          <p:spTgt spid="7"/>
                                        </p:tgtEl>
                                        <p:attrNameLst>
                                          <p:attrName>ppt_x</p:attrName>
                                          <p:attrName>ppt_y</p:attrName>
                                        </p:attrNameLst>
                                      </p:cBhvr>
                                      <p:rCtr x="-87" y="3148"/>
                                    </p:animMotion>
                                  </p:childTnLst>
                                </p:cTn>
                              </p:par>
                              <p:par>
                                <p:cTn id="9" presetID="42" presetClass="path" presetSubtype="0" repeatCount="2000" accel="50000" decel="50000" fill="hold" grpId="0" nodeType="withEffect">
                                  <p:stCondLst>
                                    <p:cond delay="2000"/>
                                  </p:stCondLst>
                                  <p:childTnLst>
                                    <p:animMotion origin="layout" path="M 1.11111E-6 1.48148E-6 L -0.01198 0.04004 " pathEditMode="relative" rAng="0" ptsTypes="AA">
                                      <p:cBhvr>
                                        <p:cTn id="10" dur="3000" fill="hold"/>
                                        <p:tgtEl>
                                          <p:spTgt spid="8"/>
                                        </p:tgtEl>
                                        <p:attrNameLst>
                                          <p:attrName>ppt_x</p:attrName>
                                          <p:attrName>ppt_y</p:attrName>
                                        </p:attrNameLst>
                                      </p:cBhvr>
                                      <p:rCtr x="-608" y="1991"/>
                                    </p:animMotion>
                                  </p:childTnLst>
                                </p:cTn>
                              </p:par>
                              <p:par>
                                <p:cTn id="11" presetID="42" presetClass="path" presetSubtype="0" repeatCount="2000" accel="50000" decel="50000" fill="hold" grpId="0" nodeType="withEffect">
                                  <p:stCondLst>
                                    <p:cond delay="2000"/>
                                  </p:stCondLst>
                                  <p:childTnLst>
                                    <p:animMotion origin="layout" path="M 2.5E-6 0 L -0.07622 0.09005 " pathEditMode="relative" rAng="0" ptsTypes="AA">
                                      <p:cBhvr>
                                        <p:cTn id="12" dur="3000" fill="hold"/>
                                        <p:tgtEl>
                                          <p:spTgt spid="6"/>
                                        </p:tgtEl>
                                        <p:attrNameLst>
                                          <p:attrName>ppt_x</p:attrName>
                                          <p:attrName>ppt_y</p:attrName>
                                        </p:attrNameLst>
                                      </p:cBhvr>
                                      <p:rCtr x="-3819" y="4491"/>
                                    </p:animMotion>
                                  </p:childTnLst>
                                </p:cTn>
                              </p:par>
                              <p:par>
                                <p:cTn id="13" presetID="42" presetClass="path" presetSubtype="0" repeatCount="2000" accel="50000" decel="50000" fill="hold" grpId="0" nodeType="withEffect">
                                  <p:stCondLst>
                                    <p:cond delay="2000"/>
                                  </p:stCondLst>
                                  <p:childTnLst>
                                    <p:animMotion origin="layout" path="M 8.33333E-7 -1.48148E-6 L 0.04809 0.00093 " pathEditMode="relative" rAng="0" ptsTypes="AA">
                                      <p:cBhvr>
                                        <p:cTn id="14" dur="3000" fill="hold"/>
                                        <p:tgtEl>
                                          <p:spTgt spid="10"/>
                                        </p:tgtEl>
                                        <p:attrNameLst>
                                          <p:attrName>ppt_x</p:attrName>
                                          <p:attrName>ppt_y</p:attrName>
                                        </p:attrNameLst>
                                      </p:cBhvr>
                                      <p:rCtr x="2396" y="46"/>
                                    </p:animMotion>
                                  </p:childTnLst>
                                </p:cTn>
                              </p:par>
                              <p:par>
                                <p:cTn id="15" presetID="42" presetClass="path" presetSubtype="0" repeatCount="2000" accel="50000" decel="50000" fill="hold" grpId="0" nodeType="withEffect">
                                  <p:stCondLst>
                                    <p:cond delay="2000"/>
                                  </p:stCondLst>
                                  <p:childTnLst>
                                    <p:animMotion origin="layout" path="M -0.02379 0.00949 L -0.11858 0.07152 " pathEditMode="relative" rAng="0" ptsTypes="AA">
                                      <p:cBhvr>
                                        <p:cTn id="16" dur="3000" fill="hold"/>
                                        <p:tgtEl>
                                          <p:spTgt spid="12"/>
                                        </p:tgtEl>
                                        <p:attrNameLst>
                                          <p:attrName>ppt_x</p:attrName>
                                          <p:attrName>ppt_y</p:attrName>
                                        </p:attrNameLst>
                                      </p:cBhvr>
                                      <p:rCtr x="-4740" y="310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2308324"/>
          </a:xfrm>
          <a:prstGeom prst="rect">
            <a:avLst/>
          </a:prstGeom>
          <a:noFill/>
        </p:spPr>
        <p:txBody>
          <a:bodyPr wrap="square" rtlCol="0">
            <a:spAutoFit/>
          </a:bodyPr>
          <a:lstStyle/>
          <a:p>
            <a:r>
              <a:rPr lang="en-CA" sz="1200" dirty="0" smtClean="0"/>
              <a:t>FORWARDS</a:t>
            </a:r>
          </a:p>
          <a:p>
            <a:endParaRPr lang="en-CA" sz="1200" dirty="0"/>
          </a:p>
          <a:p>
            <a:r>
              <a:rPr lang="en-CA" sz="1200" dirty="0" smtClean="0"/>
              <a:t>LF	- As we progress further up the side 	  wall you should get closer to the 	  play (as shown)</a:t>
            </a:r>
          </a:p>
          <a:p>
            <a:r>
              <a:rPr lang="en-CA" sz="1200" dirty="0"/>
              <a:t>	</a:t>
            </a:r>
            <a:r>
              <a:rPr lang="en-CA" sz="1200" dirty="0" smtClean="0"/>
              <a:t>- If the opposition are making ground 	  you should drop back and cover the 	  space in front of the goal but try not 	  to get in the way of the backline 	  rotation </a:t>
            </a:r>
            <a:endParaRPr lang="en-CA" sz="1200" dirty="0"/>
          </a:p>
          <a:p>
            <a:r>
              <a:rPr lang="en-CA" sz="1200" dirty="0" smtClean="0"/>
              <a:t>	</a:t>
            </a:r>
            <a:endParaRPr lang="en-CA" sz="1200" dirty="0"/>
          </a:p>
          <a:p>
            <a:endParaRPr lang="en-US" sz="1200" dirty="0"/>
          </a:p>
        </p:txBody>
      </p:sp>
      <p:sp>
        <p:nvSpPr>
          <p:cNvPr id="6" name="TextBox 5"/>
          <p:cNvSpPr txBox="1"/>
          <p:nvPr/>
        </p:nvSpPr>
        <p:spPr>
          <a:xfrm>
            <a:off x="5522503" y="124898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337459" y="1217657"/>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6231" y="123218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9" name="TextBox 8"/>
          <p:cNvSpPr txBox="1"/>
          <p:nvPr/>
        </p:nvSpPr>
        <p:spPr>
          <a:xfrm>
            <a:off x="5988397" y="720231"/>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0" name="TextBox 9"/>
          <p:cNvSpPr txBox="1"/>
          <p:nvPr/>
        </p:nvSpPr>
        <p:spPr>
          <a:xfrm>
            <a:off x="4644008" y="778873"/>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5292080" y="720231"/>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3" name="Flowchart: Connector 12"/>
          <p:cNvSpPr/>
          <p:nvPr/>
        </p:nvSpPr>
        <p:spPr>
          <a:xfrm>
            <a:off x="4499992" y="813364"/>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930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2000" accel="50000" decel="50000" fill="hold" grpId="0" nodeType="clickEffect">
                                  <p:stCondLst>
                                    <p:cond delay="0"/>
                                  </p:stCondLst>
                                  <p:childTnLst>
                                    <p:animMotion origin="layout" path="M -3.33333E-6 -3.7037E-6 C -0.00121 0.00509 -0.00364 0.00903 -0.0052 0.01389 C -0.00555 0.01528 -0.00625 0.01805 -0.00625 0.01805 L -0.01562 0.08333 L -0.01562 0.17083 " pathEditMode="relative" ptsTypes="ffAAA">
                                      <p:cBhvr>
                                        <p:cTn id="6" dur="5000" fill="hold"/>
                                        <p:tgtEl>
                                          <p:spTgt spid="13"/>
                                        </p:tgtEl>
                                        <p:attrNameLst>
                                          <p:attrName>ppt_x</p:attrName>
                                          <p:attrName>ppt_y</p:attrName>
                                        </p:attrNameLst>
                                      </p:cBhvr>
                                    </p:animMotion>
                                  </p:childTnLst>
                                </p:cTn>
                              </p:par>
                              <p:par>
                                <p:cTn id="7" presetID="42" presetClass="path" presetSubtype="0" repeatCount="2000" accel="50000" decel="50000" fill="hold" grpId="0" nodeType="withEffect">
                                  <p:stCondLst>
                                    <p:cond delay="2000"/>
                                  </p:stCondLst>
                                  <p:childTnLst>
                                    <p:animMotion origin="layout" path="M 0 -3.7037E-7 L -0.00156 0.06319 " pathEditMode="relative" rAng="0" ptsTypes="AA">
                                      <p:cBhvr>
                                        <p:cTn id="8" dur="3000" fill="hold"/>
                                        <p:tgtEl>
                                          <p:spTgt spid="7"/>
                                        </p:tgtEl>
                                        <p:attrNameLst>
                                          <p:attrName>ppt_x</p:attrName>
                                          <p:attrName>ppt_y</p:attrName>
                                        </p:attrNameLst>
                                      </p:cBhvr>
                                      <p:rCtr x="-87" y="3148"/>
                                    </p:animMotion>
                                  </p:childTnLst>
                                </p:cTn>
                              </p:par>
                              <p:par>
                                <p:cTn id="9" presetID="42" presetClass="path" presetSubtype="0" repeatCount="2000" accel="50000" decel="50000" fill="hold" grpId="0" nodeType="withEffect">
                                  <p:stCondLst>
                                    <p:cond delay="2000"/>
                                  </p:stCondLst>
                                  <p:childTnLst>
                                    <p:animMotion origin="layout" path="M 1.11111E-6 1.48148E-6 L -0.01198 0.04004 " pathEditMode="relative" rAng="0" ptsTypes="AA">
                                      <p:cBhvr>
                                        <p:cTn id="10" dur="3000" fill="hold"/>
                                        <p:tgtEl>
                                          <p:spTgt spid="8"/>
                                        </p:tgtEl>
                                        <p:attrNameLst>
                                          <p:attrName>ppt_x</p:attrName>
                                          <p:attrName>ppt_y</p:attrName>
                                        </p:attrNameLst>
                                      </p:cBhvr>
                                      <p:rCtr x="-608" y="1991"/>
                                    </p:animMotion>
                                  </p:childTnLst>
                                </p:cTn>
                              </p:par>
                              <p:par>
                                <p:cTn id="11" presetID="42" presetClass="path" presetSubtype="0" repeatCount="2000" accel="50000" decel="50000" fill="hold" grpId="0" nodeType="withEffect">
                                  <p:stCondLst>
                                    <p:cond delay="2000"/>
                                  </p:stCondLst>
                                  <p:childTnLst>
                                    <p:animMotion origin="layout" path="M 2.5E-6 0 L -0.07622 0.09005 " pathEditMode="relative" rAng="0" ptsTypes="AA">
                                      <p:cBhvr>
                                        <p:cTn id="12" dur="3000" fill="hold"/>
                                        <p:tgtEl>
                                          <p:spTgt spid="6"/>
                                        </p:tgtEl>
                                        <p:attrNameLst>
                                          <p:attrName>ppt_x</p:attrName>
                                          <p:attrName>ppt_y</p:attrName>
                                        </p:attrNameLst>
                                      </p:cBhvr>
                                      <p:rCtr x="-3819" y="4491"/>
                                    </p:animMotion>
                                  </p:childTnLst>
                                </p:cTn>
                              </p:par>
                              <p:par>
                                <p:cTn id="13" presetID="42" presetClass="path" presetSubtype="0" repeatCount="2000" accel="50000" decel="50000" fill="hold" grpId="0" nodeType="withEffect">
                                  <p:stCondLst>
                                    <p:cond delay="2000"/>
                                  </p:stCondLst>
                                  <p:childTnLst>
                                    <p:animMotion origin="layout" path="M 8.33333E-7 -1.48148E-6 L 0.04809 0.00093 " pathEditMode="relative" rAng="0" ptsTypes="AA">
                                      <p:cBhvr>
                                        <p:cTn id="14" dur="3000" fill="hold"/>
                                        <p:tgtEl>
                                          <p:spTgt spid="10"/>
                                        </p:tgtEl>
                                        <p:attrNameLst>
                                          <p:attrName>ppt_x</p:attrName>
                                          <p:attrName>ppt_y</p:attrName>
                                        </p:attrNameLst>
                                      </p:cBhvr>
                                      <p:rCtr x="2396" y="46"/>
                                    </p:animMotion>
                                  </p:childTnLst>
                                </p:cTn>
                              </p:par>
                              <p:par>
                                <p:cTn id="15" presetID="42" presetClass="path" presetSubtype="0" repeatCount="2000" accel="50000" decel="50000" fill="hold" grpId="0" nodeType="withEffect">
                                  <p:stCondLst>
                                    <p:cond delay="2000"/>
                                  </p:stCondLst>
                                  <p:childTnLst>
                                    <p:animMotion origin="layout" path="M -0.02379 0.00949 L -0.11858 0.07152 " pathEditMode="relative" rAng="0" ptsTypes="AA">
                                      <p:cBhvr>
                                        <p:cTn id="16" dur="3000" fill="hold"/>
                                        <p:tgtEl>
                                          <p:spTgt spid="12"/>
                                        </p:tgtEl>
                                        <p:attrNameLst>
                                          <p:attrName>ppt_x</p:attrName>
                                          <p:attrName>ppt_y</p:attrName>
                                        </p:attrNameLst>
                                      </p:cBhvr>
                                      <p:rCtr x="-4740" y="310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2123658"/>
          </a:xfrm>
          <a:prstGeom prst="rect">
            <a:avLst/>
          </a:prstGeom>
          <a:noFill/>
        </p:spPr>
        <p:txBody>
          <a:bodyPr wrap="square" rtlCol="0">
            <a:spAutoFit/>
          </a:bodyPr>
          <a:lstStyle/>
          <a:p>
            <a:r>
              <a:rPr lang="en-CA" sz="1200" dirty="0" smtClean="0"/>
              <a:t>FORWARDS</a:t>
            </a:r>
          </a:p>
          <a:p>
            <a:endParaRPr lang="en-CA" sz="1200" dirty="0"/>
          </a:p>
          <a:p>
            <a:r>
              <a:rPr lang="en-CA" sz="1200" dirty="0" smtClean="0"/>
              <a:t>LF	- As we progress further up the side 	  wall you should get closer to the 	  play (as shown)</a:t>
            </a:r>
          </a:p>
          <a:p>
            <a:r>
              <a:rPr lang="en-CA" sz="1200" dirty="0"/>
              <a:t>	</a:t>
            </a:r>
            <a:r>
              <a:rPr lang="en-CA" sz="1200" dirty="0" smtClean="0"/>
              <a:t>- If the opposition are making ground 	  you should drop back and cover the 	  space in front of the goal but try not 	  to get in the way of the backline 	  rotation </a:t>
            </a:r>
            <a:endParaRPr lang="en-CA" sz="1200" dirty="0"/>
          </a:p>
          <a:p>
            <a:endParaRPr lang="en-US" sz="1200" dirty="0"/>
          </a:p>
        </p:txBody>
      </p:sp>
      <p:sp>
        <p:nvSpPr>
          <p:cNvPr id="6" name="TextBox 5"/>
          <p:cNvSpPr txBox="1"/>
          <p:nvPr/>
        </p:nvSpPr>
        <p:spPr>
          <a:xfrm>
            <a:off x="5522503" y="124898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337459" y="1217657"/>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6231" y="123218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9" name="TextBox 8"/>
          <p:cNvSpPr txBox="1"/>
          <p:nvPr/>
        </p:nvSpPr>
        <p:spPr>
          <a:xfrm>
            <a:off x="4337458" y="1636325"/>
            <a:ext cx="355849"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smtClean="0"/>
              <a:t>LB</a:t>
            </a:r>
            <a:endParaRPr lang="en-US" sz="1000" dirty="0"/>
          </a:p>
        </p:txBody>
      </p:sp>
      <p:sp>
        <p:nvSpPr>
          <p:cNvPr id="10" name="TextBox 9"/>
          <p:cNvSpPr txBox="1"/>
          <p:nvPr/>
        </p:nvSpPr>
        <p:spPr>
          <a:xfrm>
            <a:off x="4644008" y="778873"/>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5292080" y="720231"/>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3" name="TextBox 2"/>
          <p:cNvSpPr txBox="1"/>
          <p:nvPr/>
        </p:nvSpPr>
        <p:spPr>
          <a:xfrm>
            <a:off x="539552" y="2486207"/>
            <a:ext cx="3744416" cy="1200329"/>
          </a:xfrm>
          <a:prstGeom prst="rect">
            <a:avLst/>
          </a:prstGeom>
          <a:noFill/>
        </p:spPr>
        <p:txBody>
          <a:bodyPr wrap="square" rtlCol="0">
            <a:spAutoFit/>
          </a:bodyPr>
          <a:lstStyle/>
          <a:p>
            <a:r>
              <a:rPr lang="en-CA" sz="1200" dirty="0" smtClean="0"/>
              <a:t>	- Remember the opposition would 	  rather attack the goal head on so they 	  may try a backline switch here. </a:t>
            </a:r>
          </a:p>
          <a:p>
            <a:r>
              <a:rPr lang="en-CA" sz="1200" dirty="0"/>
              <a:t>	</a:t>
            </a:r>
            <a:r>
              <a:rPr lang="en-CA" sz="1200" dirty="0" smtClean="0"/>
              <a:t>- It is crucial that as soon as this develops 	  you rush at their back man so that they 	  cannot make easy ground  (as shown)</a:t>
            </a:r>
            <a:endParaRPr lang="en-US" sz="1200" dirty="0"/>
          </a:p>
        </p:txBody>
      </p:sp>
      <p:sp>
        <p:nvSpPr>
          <p:cNvPr id="14" name="TextBox 13"/>
          <p:cNvSpPr txBox="1"/>
          <p:nvPr/>
        </p:nvSpPr>
        <p:spPr>
          <a:xfrm>
            <a:off x="5157867" y="2640095"/>
            <a:ext cx="420066"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smtClean="0"/>
              <a:t>RB</a:t>
            </a:r>
            <a:endParaRPr lang="en-US" sz="1000" dirty="0"/>
          </a:p>
        </p:txBody>
      </p:sp>
      <p:sp>
        <p:nvSpPr>
          <p:cNvPr id="15" name="TextBox 14"/>
          <p:cNvSpPr txBox="1"/>
          <p:nvPr/>
        </p:nvSpPr>
        <p:spPr>
          <a:xfrm>
            <a:off x="4693308" y="2060848"/>
            <a:ext cx="435562"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988397" y="720231"/>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4499992" y="1882546"/>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860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500"/>
                                  </p:stCondLst>
                                  <p:childTnLst>
                                    <p:animMotion origin="layout" path="M -3.33333E-6 3.7037E-6 L 0.0125 0.05694 L 0.0625 0.14722 " pathEditMode="relative" ptsTypes="AAA">
                                      <p:cBhvr>
                                        <p:cTn id="6" dur="3000" fill="hold"/>
                                        <p:tgtEl>
                                          <p:spTgt spid="9"/>
                                        </p:tgtEl>
                                        <p:attrNameLst>
                                          <p:attrName>ppt_x</p:attrName>
                                          <p:attrName>ppt_y</p:attrName>
                                        </p:attrNameLst>
                                      </p:cBhvr>
                                    </p:animMotion>
                                  </p:childTnLst>
                                </p:cTn>
                              </p:par>
                              <p:par>
                                <p:cTn id="7" presetID="0" presetClass="path" presetSubtype="0" accel="50000" decel="50000" fill="hold" grpId="0" nodeType="withEffect">
                                  <p:stCondLst>
                                    <p:cond delay="500"/>
                                  </p:stCondLst>
                                  <p:childTnLst>
                                    <p:animMotion origin="layout" path="M 8.33333E-7 2.96296E-6 L 0.07326 0.03472 " pathEditMode="relative" rAng="0" ptsTypes="AA">
                                      <p:cBhvr>
                                        <p:cTn id="8" dur="3000" fill="hold"/>
                                        <p:tgtEl>
                                          <p:spTgt spid="15"/>
                                        </p:tgtEl>
                                        <p:attrNameLst>
                                          <p:attrName>ppt_x</p:attrName>
                                          <p:attrName>ppt_y</p:attrName>
                                        </p:attrNameLst>
                                      </p:cBhvr>
                                      <p:rCtr x="3663" y="1736"/>
                                    </p:animMotion>
                                  </p:childTnLst>
                                </p:cTn>
                              </p:par>
                              <p:par>
                                <p:cTn id="9" presetID="0" presetClass="path" presetSubtype="0" accel="50000" decel="50000" fill="hold" grpId="0" nodeType="withEffect">
                                  <p:stCondLst>
                                    <p:cond delay="500"/>
                                  </p:stCondLst>
                                  <p:childTnLst>
                                    <p:animMotion origin="layout" path="M -2.5E-6 2.22222E-6 C 0.00243 0.00949 0.00365 0.01528 0.00729 0.025 C 0.00799 0.02685 0.00868 0.0287 0.00938 0.03055 C 0.01007 0.03241 0.01146 0.03611 0.01146 0.03611 L 0.04167 0.11805 " pathEditMode="relative" ptsTypes="fffAA">
                                      <p:cBhvr>
                                        <p:cTn id="10" dur="3000" fill="hold"/>
                                        <p:tgtEl>
                                          <p:spTgt spid="6"/>
                                        </p:tgtEl>
                                        <p:attrNameLst>
                                          <p:attrName>ppt_x</p:attrName>
                                          <p:attrName>ppt_y</p:attrName>
                                        </p:attrNameLst>
                                      </p:cBhvr>
                                    </p:animMotion>
                                  </p:childTnLst>
                                </p:cTn>
                              </p:par>
                              <p:par>
                                <p:cTn id="11" presetID="0" presetClass="path" presetSubtype="0" accel="50000" decel="50000" fill="hold" grpId="0" nodeType="withEffect">
                                  <p:stCondLst>
                                    <p:cond delay="500"/>
                                  </p:stCondLst>
                                  <p:childTnLst>
                                    <p:animMotion origin="layout" path="M -1.38889E-6 -3.7037E-6 L 0.04323 0.10301 " pathEditMode="relative" rAng="0" ptsTypes="AA">
                                      <p:cBhvr>
                                        <p:cTn id="12" dur="3000" fill="hold"/>
                                        <p:tgtEl>
                                          <p:spTgt spid="8"/>
                                        </p:tgtEl>
                                        <p:attrNameLst>
                                          <p:attrName>ppt_x</p:attrName>
                                          <p:attrName>ppt_y</p:attrName>
                                        </p:attrNameLst>
                                      </p:cBhvr>
                                      <p:rCtr x="2153" y="5139"/>
                                    </p:animMotion>
                                  </p:childTnLst>
                                </p:cTn>
                              </p:par>
                              <p:par>
                                <p:cTn id="13" presetID="0" presetClass="path" presetSubtype="0" accel="50000" decel="50000" fill="hold" grpId="0" nodeType="withEffect">
                                  <p:stCondLst>
                                    <p:cond delay="500"/>
                                  </p:stCondLst>
                                  <p:childTnLst>
                                    <p:animMotion origin="layout" path="M -6.11111E-6 -5.55556E-6 L 0.01041 0.06805 " pathEditMode="relative" ptsTypes="AA">
                                      <p:cBhvr>
                                        <p:cTn id="14" dur="3000" fill="hold"/>
                                        <p:tgtEl>
                                          <p:spTgt spid="16"/>
                                        </p:tgtEl>
                                        <p:attrNameLst>
                                          <p:attrName>ppt_x</p:attrName>
                                          <p:attrName>ppt_y</p:attrName>
                                        </p:attrNameLst>
                                      </p:cBhvr>
                                    </p:animMotion>
                                  </p:childTnLst>
                                </p:cTn>
                              </p:par>
                              <p:par>
                                <p:cTn id="15" presetID="0" presetClass="path" presetSubtype="0" accel="50000" decel="50000" fill="hold" grpId="0" nodeType="withEffect">
                                  <p:stCondLst>
                                    <p:cond delay="500"/>
                                  </p:stCondLst>
                                  <p:childTnLst>
                                    <p:animMotion origin="layout" path="M 8.33333E-7 -2.22222E-6 L 0.03125 0.02361 " pathEditMode="relative" ptsTypes="AA">
                                      <p:cBhvr>
                                        <p:cTn id="16" dur="3000" fill="hold"/>
                                        <p:tgtEl>
                                          <p:spTgt spid="12"/>
                                        </p:tgtEl>
                                        <p:attrNameLst>
                                          <p:attrName>ppt_x</p:attrName>
                                          <p:attrName>ppt_y</p:attrName>
                                        </p:attrNameLst>
                                      </p:cBhvr>
                                    </p:animMotion>
                                  </p:childTnLst>
                                </p:cTn>
                              </p:par>
                              <p:par>
                                <p:cTn id="17" presetID="0" presetClass="path" presetSubtype="0" accel="50000" decel="50000" fill="hold" grpId="0" nodeType="withEffect">
                                  <p:stCondLst>
                                    <p:cond delay="500"/>
                                  </p:stCondLst>
                                  <p:childTnLst>
                                    <p:animMotion origin="layout" path="M -8.33333E-7 3.7037E-6 L 0.03125 0.00139 " pathEditMode="relative" ptsTypes="AA">
                                      <p:cBhvr>
                                        <p:cTn id="18" dur="3000" fill="hold"/>
                                        <p:tgtEl>
                                          <p:spTgt spid="10"/>
                                        </p:tgtEl>
                                        <p:attrNameLst>
                                          <p:attrName>ppt_x</p:attrName>
                                          <p:attrName>ppt_y</p:attrName>
                                        </p:attrNameLst>
                                      </p:cBhvr>
                                    </p:animMotion>
                                  </p:childTnLst>
                                </p:cTn>
                              </p:par>
                              <p:par>
                                <p:cTn id="19" presetID="0" presetClass="path" presetSubtype="0" accel="50000" decel="50000" fill="hold" grpId="0" nodeType="withEffect">
                                  <p:stCondLst>
                                    <p:cond delay="500"/>
                                  </p:stCondLst>
                                  <p:childTnLst>
                                    <p:animMotion origin="layout" path="M 0 -1.85185E-6 L 0.00625 0.03195 L 0.02292 0.06667 L 0.05521 0.06806 " pathEditMode="relative" ptsTypes="AAAA">
                                      <p:cBhvr>
                                        <p:cTn id="20" dur="3000" fill="hold"/>
                                        <p:tgtEl>
                                          <p:spTgt spid="7"/>
                                        </p:tgtEl>
                                        <p:attrNameLst>
                                          <p:attrName>ppt_x</p:attrName>
                                          <p:attrName>ppt_y</p:attrName>
                                        </p:attrNameLst>
                                      </p:cBhvr>
                                    </p:animMotion>
                                  </p:childTnLst>
                                </p:cTn>
                              </p:par>
                              <p:par>
                                <p:cTn id="21" presetID="42" presetClass="path" presetSubtype="0" accel="50000" decel="50000" fill="hold" grpId="0" nodeType="withEffect">
                                  <p:stCondLst>
                                    <p:cond delay="1000"/>
                                  </p:stCondLst>
                                  <p:childTnLst>
                                    <p:animMotion origin="layout" path="M -1.94444E-6 2.22222E-6 L 0.0941 -0.08125 " pathEditMode="relative" rAng="0" ptsTypes="AA">
                                      <p:cBhvr>
                                        <p:cTn id="22" dur="3000" fill="hold"/>
                                        <p:tgtEl>
                                          <p:spTgt spid="14"/>
                                        </p:tgtEl>
                                        <p:attrNameLst>
                                          <p:attrName>ppt_x</p:attrName>
                                          <p:attrName>ppt_y</p:attrName>
                                        </p:attrNameLst>
                                      </p:cBhvr>
                                      <p:rCtr x="4705" y="-4074"/>
                                    </p:animMotion>
                                  </p:childTnLst>
                                </p:cTn>
                              </p:par>
                              <p:par>
                                <p:cTn id="23" presetID="0" presetClass="path" presetSubtype="0" accel="50000" decel="50000" fill="hold" grpId="0" nodeType="withEffect">
                                  <p:stCondLst>
                                    <p:cond delay="0"/>
                                  </p:stCondLst>
                                  <p:childTnLst>
                                    <p:animMotion origin="layout" path="M 1.66667E-6 2.59259E-6 L 0.04687 0.0375 L 0.08646 0.05417 L 0.15208 0.06111 L 0.19896 0.01528 " pathEditMode="relative" ptsTypes="AAAAA">
                                      <p:cBhvr>
                                        <p:cTn id="24" dur="5000" fill="hold"/>
                                        <p:tgtEl>
                                          <p:spTgt spid="1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4" grpId="0" animBg="1"/>
      <p:bldP spid="15" grpId="0" animBg="1"/>
      <p:bldP spid="16"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1200329"/>
          </a:xfrm>
          <a:prstGeom prst="rect">
            <a:avLst/>
          </a:prstGeom>
          <a:noFill/>
        </p:spPr>
        <p:txBody>
          <a:bodyPr wrap="square" rtlCol="0">
            <a:spAutoFit/>
          </a:bodyPr>
          <a:lstStyle/>
          <a:p>
            <a:r>
              <a:rPr lang="en-CA" sz="1200" dirty="0" smtClean="0"/>
              <a:t>FORWARDS</a:t>
            </a:r>
          </a:p>
          <a:p>
            <a:endParaRPr lang="en-CA" sz="1200" dirty="0"/>
          </a:p>
          <a:p>
            <a:r>
              <a:rPr lang="en-CA" sz="1200" dirty="0"/>
              <a:t>C</a:t>
            </a:r>
            <a:r>
              <a:rPr lang="en-CA" sz="1200" dirty="0" smtClean="0"/>
              <a:t>	- You have a similar role to the LF here</a:t>
            </a:r>
          </a:p>
          <a:p>
            <a:r>
              <a:rPr lang="en-CA" sz="1200" dirty="0"/>
              <a:t>	</a:t>
            </a:r>
            <a:r>
              <a:rPr lang="en-CA" sz="1200" dirty="0" smtClean="0"/>
              <a:t>- You need to cut out any backward 	  diagonal passes that the opposition 	  may try to make</a:t>
            </a:r>
            <a:endParaRPr lang="en-US" sz="1200" dirty="0"/>
          </a:p>
        </p:txBody>
      </p:sp>
      <p:sp>
        <p:nvSpPr>
          <p:cNvPr id="6" name="TextBox 5"/>
          <p:cNvSpPr txBox="1"/>
          <p:nvPr/>
        </p:nvSpPr>
        <p:spPr>
          <a:xfrm>
            <a:off x="5522503" y="124898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337459" y="1217657"/>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6231" y="123218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9" name="TextBox 8"/>
          <p:cNvSpPr txBox="1"/>
          <p:nvPr/>
        </p:nvSpPr>
        <p:spPr>
          <a:xfrm>
            <a:off x="4337458" y="1636325"/>
            <a:ext cx="355849"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smtClean="0"/>
              <a:t>LB</a:t>
            </a:r>
            <a:endParaRPr lang="en-US" sz="1000" dirty="0"/>
          </a:p>
        </p:txBody>
      </p:sp>
      <p:sp>
        <p:nvSpPr>
          <p:cNvPr id="10" name="TextBox 9"/>
          <p:cNvSpPr txBox="1"/>
          <p:nvPr/>
        </p:nvSpPr>
        <p:spPr>
          <a:xfrm>
            <a:off x="4644008" y="778873"/>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5292080" y="720231"/>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4" name="TextBox 13"/>
          <p:cNvSpPr txBox="1"/>
          <p:nvPr/>
        </p:nvSpPr>
        <p:spPr>
          <a:xfrm>
            <a:off x="5157867" y="2640095"/>
            <a:ext cx="420066"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smtClean="0"/>
              <a:t>RB</a:t>
            </a:r>
            <a:endParaRPr lang="en-US" sz="1000" dirty="0"/>
          </a:p>
        </p:txBody>
      </p:sp>
      <p:sp>
        <p:nvSpPr>
          <p:cNvPr id="15" name="TextBox 14"/>
          <p:cNvSpPr txBox="1"/>
          <p:nvPr/>
        </p:nvSpPr>
        <p:spPr>
          <a:xfrm>
            <a:off x="4693308" y="2060848"/>
            <a:ext cx="435562"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988397" y="720231"/>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4693308" y="1088172"/>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911089" y="1478409"/>
            <a:ext cx="355849"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a:t>C</a:t>
            </a:r>
            <a:endParaRPr lang="en-US" sz="1000" dirty="0"/>
          </a:p>
        </p:txBody>
      </p:sp>
      <p:sp>
        <p:nvSpPr>
          <p:cNvPr id="18" name="TextBox 17"/>
          <p:cNvSpPr txBox="1"/>
          <p:nvPr/>
        </p:nvSpPr>
        <p:spPr>
          <a:xfrm>
            <a:off x="4337459" y="982530"/>
            <a:ext cx="355849"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smtClean="0"/>
              <a:t>LF</a:t>
            </a:r>
            <a:endParaRPr lang="en-US" sz="1000" dirty="0"/>
          </a:p>
        </p:txBody>
      </p:sp>
      <p:sp>
        <p:nvSpPr>
          <p:cNvPr id="19" name="TextBox 18"/>
          <p:cNvSpPr txBox="1"/>
          <p:nvPr/>
        </p:nvSpPr>
        <p:spPr>
          <a:xfrm>
            <a:off x="5266938" y="962713"/>
            <a:ext cx="355849"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smtClean="0"/>
              <a:t>RF</a:t>
            </a:r>
            <a:endParaRPr lang="en-US" sz="1000" dirty="0"/>
          </a:p>
        </p:txBody>
      </p:sp>
    </p:spTree>
    <p:extLst>
      <p:ext uri="{BB962C8B-B14F-4D97-AF65-F5344CB8AC3E}">
        <p14:creationId xmlns:p14="http://schemas.microsoft.com/office/powerpoint/2010/main" val="185892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indefinite" accel="50000" decel="50000" fill="hold" grpId="0" nodeType="withEffect">
                                  <p:stCondLst>
                                    <p:cond delay="0"/>
                                  </p:stCondLst>
                                  <p:childTnLst>
                                    <p:animMotion origin="layout" path="M -1.11111E-6 2.96296E-6 L 0.0342 0.03703 " pathEditMode="relative" rAng="0" ptsTypes="AA">
                                      <p:cBhvr>
                                        <p:cTn id="6" dur="2000" fill="hold"/>
                                        <p:tgtEl>
                                          <p:spTgt spid="13"/>
                                        </p:tgtEl>
                                        <p:attrNameLst>
                                          <p:attrName>ppt_x</p:attrName>
                                          <p:attrName>ppt_y</p:attrName>
                                        </p:attrNameLst>
                                      </p:cBhvr>
                                      <p:rCtr x="1701" y="18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1754326"/>
          </a:xfrm>
          <a:prstGeom prst="rect">
            <a:avLst/>
          </a:prstGeom>
          <a:noFill/>
        </p:spPr>
        <p:txBody>
          <a:bodyPr wrap="square" rtlCol="0">
            <a:spAutoFit/>
          </a:bodyPr>
          <a:lstStyle/>
          <a:p>
            <a:r>
              <a:rPr lang="en-CA" sz="1200" dirty="0" smtClean="0"/>
              <a:t>FORWARDS</a:t>
            </a:r>
          </a:p>
          <a:p>
            <a:endParaRPr lang="en-CA" sz="1200" dirty="0"/>
          </a:p>
          <a:p>
            <a:r>
              <a:rPr lang="en-CA" sz="1200" dirty="0"/>
              <a:t>C</a:t>
            </a:r>
            <a:r>
              <a:rPr lang="en-CA" sz="1200" dirty="0" smtClean="0"/>
              <a:t>	- You have a similar role to the LF here</a:t>
            </a:r>
          </a:p>
          <a:p>
            <a:r>
              <a:rPr lang="en-CA" sz="1200" dirty="0"/>
              <a:t>	</a:t>
            </a:r>
            <a:r>
              <a:rPr lang="en-CA" sz="1200" dirty="0" smtClean="0"/>
              <a:t>- You need to cut out any backward 	  diagonal passes that the opposition 	  may try to make</a:t>
            </a:r>
          </a:p>
          <a:p>
            <a:r>
              <a:rPr lang="en-CA" sz="1200" dirty="0"/>
              <a:t>	</a:t>
            </a:r>
            <a:r>
              <a:rPr lang="en-CA" sz="1200" dirty="0" smtClean="0"/>
              <a:t>- If you get the puck, the safe option 	  is to fire it back onto the wall and 	  </a:t>
            </a:r>
            <a:r>
              <a:rPr lang="en-CA" sz="1200" b="1" dirty="0" smtClean="0"/>
              <a:t>STAY DOWN!</a:t>
            </a:r>
            <a:endParaRPr lang="en-US" sz="1200" b="1" dirty="0"/>
          </a:p>
        </p:txBody>
      </p:sp>
      <p:sp>
        <p:nvSpPr>
          <p:cNvPr id="6" name="TextBox 5"/>
          <p:cNvSpPr txBox="1"/>
          <p:nvPr/>
        </p:nvSpPr>
        <p:spPr>
          <a:xfrm>
            <a:off x="5522503" y="124898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337459" y="1217657"/>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6231" y="123218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9" name="TextBox 8"/>
          <p:cNvSpPr txBox="1"/>
          <p:nvPr/>
        </p:nvSpPr>
        <p:spPr>
          <a:xfrm>
            <a:off x="4337458" y="1636325"/>
            <a:ext cx="355849"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smtClean="0"/>
              <a:t>LB</a:t>
            </a:r>
            <a:endParaRPr lang="en-US" sz="1000" dirty="0"/>
          </a:p>
        </p:txBody>
      </p:sp>
      <p:sp>
        <p:nvSpPr>
          <p:cNvPr id="10" name="TextBox 9"/>
          <p:cNvSpPr txBox="1"/>
          <p:nvPr/>
        </p:nvSpPr>
        <p:spPr>
          <a:xfrm>
            <a:off x="4644008" y="778873"/>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5292080" y="720231"/>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4" name="TextBox 13"/>
          <p:cNvSpPr txBox="1"/>
          <p:nvPr/>
        </p:nvSpPr>
        <p:spPr>
          <a:xfrm>
            <a:off x="5157867" y="2640095"/>
            <a:ext cx="420066"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smtClean="0"/>
              <a:t>RB</a:t>
            </a:r>
            <a:endParaRPr lang="en-US" sz="1000" dirty="0"/>
          </a:p>
        </p:txBody>
      </p:sp>
      <p:sp>
        <p:nvSpPr>
          <p:cNvPr id="15" name="TextBox 14"/>
          <p:cNvSpPr txBox="1"/>
          <p:nvPr/>
        </p:nvSpPr>
        <p:spPr>
          <a:xfrm>
            <a:off x="4693308" y="2060848"/>
            <a:ext cx="435562"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988397" y="720231"/>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4900947" y="1372090"/>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911089" y="1478409"/>
            <a:ext cx="355849"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a:t>C</a:t>
            </a:r>
            <a:endParaRPr lang="en-US" sz="1000" dirty="0"/>
          </a:p>
        </p:txBody>
      </p:sp>
      <p:sp>
        <p:nvSpPr>
          <p:cNvPr id="18" name="TextBox 17"/>
          <p:cNvSpPr txBox="1"/>
          <p:nvPr/>
        </p:nvSpPr>
        <p:spPr>
          <a:xfrm>
            <a:off x="4337459" y="982530"/>
            <a:ext cx="355849"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smtClean="0"/>
              <a:t>LF</a:t>
            </a:r>
            <a:endParaRPr lang="en-US" sz="1000" dirty="0"/>
          </a:p>
        </p:txBody>
      </p:sp>
      <p:sp>
        <p:nvSpPr>
          <p:cNvPr id="19" name="TextBox 18"/>
          <p:cNvSpPr txBox="1"/>
          <p:nvPr/>
        </p:nvSpPr>
        <p:spPr>
          <a:xfrm>
            <a:off x="5266938" y="962713"/>
            <a:ext cx="355849"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smtClean="0"/>
              <a:t>RF</a:t>
            </a:r>
            <a:endParaRPr lang="en-US" sz="1000" dirty="0"/>
          </a:p>
        </p:txBody>
      </p:sp>
    </p:spTree>
    <p:extLst>
      <p:ext uri="{BB962C8B-B14F-4D97-AF65-F5344CB8AC3E}">
        <p14:creationId xmlns:p14="http://schemas.microsoft.com/office/powerpoint/2010/main" val="2695650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0 3.33333E-6 L -0.05156 0.00602 " pathEditMode="relative" rAng="0" ptsTypes="AA">
                                      <p:cBhvr>
                                        <p:cTn id="6" dur="2000" fill="hold"/>
                                        <p:tgtEl>
                                          <p:spTgt spid="13"/>
                                        </p:tgtEl>
                                        <p:attrNameLst>
                                          <p:attrName>ppt_x</p:attrName>
                                          <p:attrName>ppt_y</p:attrName>
                                        </p:attrNameLst>
                                      </p:cBhvr>
                                      <p:rCtr x="-2587" y="30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2862322"/>
          </a:xfrm>
          <a:prstGeom prst="rect">
            <a:avLst/>
          </a:prstGeom>
          <a:noFill/>
        </p:spPr>
        <p:txBody>
          <a:bodyPr wrap="square" rtlCol="0">
            <a:spAutoFit/>
          </a:bodyPr>
          <a:lstStyle/>
          <a:p>
            <a:r>
              <a:rPr lang="en-CA" sz="1200" dirty="0" smtClean="0"/>
              <a:t>FORWARDS</a:t>
            </a:r>
          </a:p>
          <a:p>
            <a:endParaRPr lang="en-CA" sz="1200" dirty="0"/>
          </a:p>
          <a:p>
            <a:r>
              <a:rPr lang="en-CA" sz="1200" dirty="0"/>
              <a:t>C</a:t>
            </a:r>
            <a:r>
              <a:rPr lang="en-CA" sz="1200" dirty="0" smtClean="0"/>
              <a:t>	- You have a similar role to the LF here</a:t>
            </a:r>
          </a:p>
          <a:p>
            <a:r>
              <a:rPr lang="en-CA" sz="1200" dirty="0"/>
              <a:t>	</a:t>
            </a:r>
            <a:r>
              <a:rPr lang="en-CA" sz="1200" dirty="0" smtClean="0"/>
              <a:t>- You need to cut out any backward 	  diagonal passes that the opposition 	  may try to make</a:t>
            </a:r>
          </a:p>
          <a:p>
            <a:r>
              <a:rPr lang="en-CA" sz="1200" dirty="0"/>
              <a:t>	</a:t>
            </a:r>
            <a:r>
              <a:rPr lang="en-CA" sz="1200" dirty="0" smtClean="0"/>
              <a:t>- If you get the puck, the safe option 	  is to fire it back onto the wall and 	  </a:t>
            </a:r>
            <a:r>
              <a:rPr lang="en-CA" sz="1200" b="1" dirty="0" smtClean="0"/>
              <a:t>STAY DOWN!</a:t>
            </a:r>
          </a:p>
          <a:p>
            <a:r>
              <a:rPr lang="en-CA" sz="1200" b="1" dirty="0"/>
              <a:t>	</a:t>
            </a:r>
            <a:r>
              <a:rPr lang="en-CA" sz="1200" dirty="0" smtClean="0"/>
              <a:t>- A very risky but sometimes lucrative 	  option is to flick to your LF and have 	  them swim to the other side of the 	  pool. Exercise caution before trying 	  this and stay with your LF as they 	  will invariably need your help!!</a:t>
            </a:r>
            <a:endParaRPr lang="en-US" sz="1200" b="1" dirty="0"/>
          </a:p>
        </p:txBody>
      </p:sp>
      <p:sp>
        <p:nvSpPr>
          <p:cNvPr id="6" name="TextBox 5"/>
          <p:cNvSpPr txBox="1"/>
          <p:nvPr/>
        </p:nvSpPr>
        <p:spPr>
          <a:xfrm>
            <a:off x="5522503" y="124898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337459" y="1217657"/>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6231" y="123218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10" name="TextBox 9"/>
          <p:cNvSpPr txBox="1"/>
          <p:nvPr/>
        </p:nvSpPr>
        <p:spPr>
          <a:xfrm>
            <a:off x="4644008" y="778873"/>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5292080" y="720231"/>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4" name="TextBox 13"/>
          <p:cNvSpPr txBox="1"/>
          <p:nvPr/>
        </p:nvSpPr>
        <p:spPr>
          <a:xfrm>
            <a:off x="5157867" y="2640095"/>
            <a:ext cx="420066" cy="246221"/>
          </a:xfrm>
          <a:prstGeom prst="rect">
            <a:avLst/>
          </a:prstGeom>
          <a:solidFill>
            <a:schemeClr val="bg1">
              <a:lumMod val="75000"/>
            </a:schemeClr>
          </a:solidFill>
          <a:ln>
            <a:solidFill>
              <a:schemeClr val="tx1"/>
            </a:solidFill>
          </a:ln>
        </p:spPr>
        <p:txBody>
          <a:bodyPr wrap="square" rtlCol="0">
            <a:spAutoFit/>
          </a:bodyPr>
          <a:lstStyle/>
          <a:p>
            <a:pPr algn="ctr"/>
            <a:r>
              <a:rPr lang="en-CA" sz="1000" dirty="0" smtClean="0"/>
              <a:t>RB</a:t>
            </a:r>
            <a:endParaRPr lang="en-US" sz="1000" dirty="0"/>
          </a:p>
        </p:txBody>
      </p:sp>
      <p:sp>
        <p:nvSpPr>
          <p:cNvPr id="16" name="TextBox 15"/>
          <p:cNvSpPr txBox="1"/>
          <p:nvPr/>
        </p:nvSpPr>
        <p:spPr>
          <a:xfrm>
            <a:off x="5988397" y="720231"/>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4900947" y="1372090"/>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930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3000" accel="50000" decel="50000" fill="hold" grpId="0" nodeType="withEffect">
                                  <p:stCondLst>
                                    <p:cond delay="0"/>
                                  </p:stCondLst>
                                  <p:childTnLst>
                                    <p:animMotion origin="layout" path="M 0 3.33333E-6 L 0.3658 0.09004 " pathEditMode="relative" rAng="0" ptsTypes="AA">
                                      <p:cBhvr>
                                        <p:cTn id="6" dur="5000" fill="hold"/>
                                        <p:tgtEl>
                                          <p:spTgt spid="13"/>
                                        </p:tgtEl>
                                        <p:attrNameLst>
                                          <p:attrName>ppt_x</p:attrName>
                                          <p:attrName>ppt_y</p:attrName>
                                        </p:attrNameLst>
                                      </p:cBhvr>
                                      <p:rCtr x="18281" y="4491"/>
                                    </p:animMotion>
                                  </p:childTnLst>
                                </p:cTn>
                              </p:par>
                              <p:par>
                                <p:cTn id="7" presetID="42" presetClass="path" presetSubtype="0" repeatCount="3000" accel="50000" decel="50000" fill="hold" grpId="0" nodeType="withEffect">
                                  <p:stCondLst>
                                    <p:cond delay="500"/>
                                  </p:stCondLst>
                                  <p:childTnLst>
                                    <p:animMotion origin="layout" path="M 2.5E-6 0 L 0.27812 0.0794 " pathEditMode="relative" rAng="0" ptsTypes="AA">
                                      <p:cBhvr>
                                        <p:cTn id="8" dur="5000" fill="hold"/>
                                        <p:tgtEl>
                                          <p:spTgt spid="6"/>
                                        </p:tgtEl>
                                        <p:attrNameLst>
                                          <p:attrName>ppt_x</p:attrName>
                                          <p:attrName>ppt_y</p:attrName>
                                        </p:attrNameLst>
                                      </p:cBhvr>
                                      <p:rCtr x="13906" y="3958"/>
                                    </p:animMotion>
                                  </p:childTnLst>
                                </p:cTn>
                              </p:par>
                              <p:par>
                                <p:cTn id="9" presetID="42" presetClass="path" presetSubtype="0" repeatCount="3000" accel="50000" decel="50000" fill="hold" grpId="0" nodeType="withEffect">
                                  <p:stCondLst>
                                    <p:cond delay="500"/>
                                  </p:stCondLst>
                                  <p:childTnLst>
                                    <p:animMotion origin="layout" path="M 8.33333E-7 2.22222E-6 L 0.31458 -0.07084 " pathEditMode="relative" rAng="0" ptsTypes="AA">
                                      <p:cBhvr>
                                        <p:cTn id="10" dur="5000" fill="hold"/>
                                        <p:tgtEl>
                                          <p:spTgt spid="14"/>
                                        </p:tgtEl>
                                        <p:attrNameLst>
                                          <p:attrName>ppt_x</p:attrName>
                                          <p:attrName>ppt_y</p:attrName>
                                        </p:attrNameLst>
                                      </p:cBhvr>
                                      <p:rCtr x="15729" y="-3542"/>
                                    </p:animMotion>
                                  </p:childTnLst>
                                </p:cTn>
                              </p:par>
                              <p:par>
                                <p:cTn id="11" presetID="42" presetClass="path" presetSubtype="0" repeatCount="3000" accel="50000" decel="50000" fill="hold" grpId="0" nodeType="withEffect">
                                  <p:stCondLst>
                                    <p:cond delay="500"/>
                                  </p:stCondLst>
                                  <p:childTnLst>
                                    <p:animMotion origin="layout" path="M -1.38889E-6 -3.7037E-6 L 0.27934 0.05047 " pathEditMode="relative" rAng="0" ptsTypes="AA">
                                      <p:cBhvr>
                                        <p:cTn id="12" dur="5000" fill="hold"/>
                                        <p:tgtEl>
                                          <p:spTgt spid="8"/>
                                        </p:tgtEl>
                                        <p:attrNameLst>
                                          <p:attrName>ppt_x</p:attrName>
                                          <p:attrName>ppt_y</p:attrName>
                                        </p:attrNameLst>
                                      </p:cBhvr>
                                      <p:rCtr x="13958" y="2523"/>
                                    </p:animMotion>
                                  </p:childTnLst>
                                </p:cTn>
                              </p:par>
                              <p:par>
                                <p:cTn id="13" presetID="42" presetClass="path" presetSubtype="0" repeatCount="3000" accel="50000" decel="50000" fill="hold" grpId="0" nodeType="withEffect">
                                  <p:stCondLst>
                                    <p:cond delay="500"/>
                                  </p:stCondLst>
                                  <p:childTnLst>
                                    <p:animMotion origin="layout" path="M 4.44444E-6 3.33333E-6 L 0.22725 0.10416 " pathEditMode="relative" rAng="0" ptsTypes="AA">
                                      <p:cBhvr>
                                        <p:cTn id="14" dur="5000" fill="hold"/>
                                        <p:tgtEl>
                                          <p:spTgt spid="16"/>
                                        </p:tgtEl>
                                        <p:attrNameLst>
                                          <p:attrName>ppt_x</p:attrName>
                                          <p:attrName>ppt_y</p:attrName>
                                        </p:attrNameLst>
                                      </p:cBhvr>
                                      <p:rCtr x="11354" y="5208"/>
                                    </p:animMotion>
                                  </p:childTnLst>
                                </p:cTn>
                              </p:par>
                              <p:par>
                                <p:cTn id="15" presetID="42" presetClass="path" presetSubtype="0" repeatCount="3000" accel="50000" decel="50000" fill="hold" grpId="0" nodeType="withEffect">
                                  <p:stCondLst>
                                    <p:cond delay="500"/>
                                  </p:stCondLst>
                                  <p:childTnLst>
                                    <p:animMotion origin="layout" path="M -4.16667E-6 3.33333E-6 L 0.22813 0.06203 " pathEditMode="relative" rAng="0" ptsTypes="AA">
                                      <p:cBhvr>
                                        <p:cTn id="16" dur="5000" fill="hold"/>
                                        <p:tgtEl>
                                          <p:spTgt spid="12"/>
                                        </p:tgtEl>
                                        <p:attrNameLst>
                                          <p:attrName>ppt_x</p:attrName>
                                          <p:attrName>ppt_y</p:attrName>
                                        </p:attrNameLst>
                                      </p:cBhvr>
                                      <p:rCtr x="11406" y="3102"/>
                                    </p:animMotion>
                                  </p:childTnLst>
                                </p:cTn>
                              </p:par>
                              <p:par>
                                <p:cTn id="17" presetID="42" presetClass="path" presetSubtype="0" repeatCount="3000" accel="50000" decel="50000" fill="hold" grpId="0" nodeType="withEffect">
                                  <p:stCondLst>
                                    <p:cond delay="500"/>
                                  </p:stCondLst>
                                  <p:childTnLst>
                                    <p:animMotion origin="layout" path="M 8.33333E-7 -1.48148E-6 L 0.18976 0.00093 " pathEditMode="relative" rAng="0" ptsTypes="AA">
                                      <p:cBhvr>
                                        <p:cTn id="18" dur="5000" fill="hold"/>
                                        <p:tgtEl>
                                          <p:spTgt spid="10"/>
                                        </p:tgtEl>
                                        <p:attrNameLst>
                                          <p:attrName>ppt_x</p:attrName>
                                          <p:attrName>ppt_y</p:attrName>
                                        </p:attrNameLst>
                                      </p:cBhvr>
                                      <p:rCtr x="9479" y="46"/>
                                    </p:animMotion>
                                  </p:childTnLst>
                                </p:cTn>
                              </p:par>
                              <p:par>
                                <p:cTn id="19" presetID="42" presetClass="path" presetSubtype="0" repeatCount="3000" accel="50000" decel="50000" fill="hold" grpId="0" nodeType="withEffect">
                                  <p:stCondLst>
                                    <p:cond delay="500"/>
                                  </p:stCondLst>
                                  <p:childTnLst>
                                    <p:animMotion origin="layout" path="M 0 -3.7037E-7 L 0.35278 0.10509 " pathEditMode="relative" rAng="0" ptsTypes="AA">
                                      <p:cBhvr>
                                        <p:cTn id="20" dur="5000" fill="hold"/>
                                        <p:tgtEl>
                                          <p:spTgt spid="7"/>
                                        </p:tgtEl>
                                        <p:attrNameLst>
                                          <p:attrName>ppt_x</p:attrName>
                                          <p:attrName>ppt_y</p:attrName>
                                        </p:attrNameLst>
                                      </p:cBhvr>
                                      <p:rCtr x="17639" y="52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2" grpId="0" animBg="1"/>
      <p:bldP spid="14" grpId="0" animBg="1"/>
      <p:bldP spid="16"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4" name="Rectangle 3"/>
          <p:cNvSpPr/>
          <p:nvPr/>
        </p:nvSpPr>
        <p:spPr>
          <a:xfrm>
            <a:off x="4288904" y="668892"/>
            <a:ext cx="1074168" cy="153597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9552" y="634215"/>
            <a:ext cx="3672408" cy="4339650"/>
          </a:xfrm>
          <a:prstGeom prst="rect">
            <a:avLst/>
          </a:prstGeom>
          <a:noFill/>
        </p:spPr>
        <p:txBody>
          <a:bodyPr wrap="square" rtlCol="0">
            <a:spAutoFit/>
          </a:bodyPr>
          <a:lstStyle/>
          <a:p>
            <a:r>
              <a:rPr lang="en-CA" sz="1200" dirty="0" smtClean="0"/>
              <a:t>The play is the same but flipped on the other side of the pool</a:t>
            </a:r>
          </a:p>
          <a:p>
            <a:endParaRPr lang="en-CA" sz="1200" dirty="0"/>
          </a:p>
          <a:p>
            <a:r>
              <a:rPr lang="en-CA" sz="1200" dirty="0" smtClean="0"/>
              <a:t>OVERALL:</a:t>
            </a:r>
          </a:p>
          <a:p>
            <a:endParaRPr lang="en-CA" sz="1200" dirty="0"/>
          </a:p>
          <a:p>
            <a:r>
              <a:rPr lang="en-CA" sz="1200" dirty="0" smtClean="0"/>
              <a:t>Backs – 	Decide whether you want to employ 	2 way or 3 way rotation and don’t let 	them down that back wall!!!</a:t>
            </a:r>
          </a:p>
          <a:p>
            <a:endParaRPr lang="en-CA" sz="1200" dirty="0"/>
          </a:p>
          <a:p>
            <a:r>
              <a:rPr lang="en-CA" sz="1200" dirty="0" smtClean="0"/>
              <a:t>RF -	Be there!! Its tiring I know but if you 	are not on the bottom it is very 	difficult to get out of this situation</a:t>
            </a:r>
          </a:p>
          <a:p>
            <a:endParaRPr lang="en-CA" sz="1200" dirty="0"/>
          </a:p>
          <a:p>
            <a:r>
              <a:rPr lang="en-CA" sz="1200" dirty="0" smtClean="0"/>
              <a:t>C and LF -	Stop the opposition getting the puck 	into the centre (unless you’re feeling 	risky and want to try a swim across the 	pool!!)</a:t>
            </a:r>
          </a:p>
          <a:p>
            <a:endParaRPr lang="en-CA" sz="1200" dirty="0"/>
          </a:p>
          <a:p>
            <a:r>
              <a:rPr lang="en-CA" sz="1200" dirty="0" smtClean="0"/>
              <a:t>Watch the last minute of </a:t>
            </a:r>
            <a:r>
              <a:rPr lang="en-CA" sz="1200" dirty="0"/>
              <a:t>the World Championship final http://www.youtube.com/watch?v=R70MmPWPPyg</a:t>
            </a:r>
            <a:endParaRPr lang="en-CA" sz="1200" dirty="0" smtClean="0"/>
          </a:p>
          <a:p>
            <a:r>
              <a:rPr lang="en-CA" sz="1200" dirty="0" smtClean="0"/>
              <a:t>The French are 2-1 up and down to 5 men. They keep the puck in the corner/close to the wall to close out the game and win gold!</a:t>
            </a:r>
            <a:endParaRPr lang="en-CA" sz="1200" dirty="0"/>
          </a:p>
        </p:txBody>
      </p:sp>
      <p:sp>
        <p:nvSpPr>
          <p:cNvPr id="5" name="Rectangle 4"/>
          <p:cNvSpPr/>
          <p:nvPr/>
        </p:nvSpPr>
        <p:spPr>
          <a:xfrm>
            <a:off x="7306345" y="668892"/>
            <a:ext cx="1074168" cy="153597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328193" y="1778128"/>
            <a:ext cx="325996" cy="718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8004080" y="1778129"/>
            <a:ext cx="325996" cy="718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2323717">
            <a:off x="4611756" y="1077709"/>
            <a:ext cx="325996" cy="718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5400000">
            <a:off x="4840904" y="568533"/>
            <a:ext cx="325996" cy="718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rot="16200000">
            <a:off x="7502517" y="568533"/>
            <a:ext cx="325996" cy="718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rot="18669054">
            <a:off x="7525407" y="1059875"/>
            <a:ext cx="325996" cy="718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436096" y="836712"/>
            <a:ext cx="504056" cy="217995"/>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rot="2599312">
            <a:off x="5208234" y="1601055"/>
            <a:ext cx="504056" cy="217995"/>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2599312">
            <a:off x="5209933" y="2257880"/>
            <a:ext cx="504056" cy="217995"/>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rot="7956868">
            <a:off x="6819039" y="2257880"/>
            <a:ext cx="504056" cy="217995"/>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7956868">
            <a:off x="6819040" y="1601054"/>
            <a:ext cx="504056" cy="217995"/>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rot="10800000">
            <a:off x="6732240" y="818704"/>
            <a:ext cx="504056" cy="217995"/>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8784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790</TotalTime>
  <Words>336</Words>
  <Application>Microsoft Office PowerPoint</Application>
  <PresentationFormat>On-screen Show (4:3)</PresentationFormat>
  <Paragraphs>121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Profile</dc:creator>
  <cp:lastModifiedBy>Profile</cp:lastModifiedBy>
  <cp:revision>43</cp:revision>
  <dcterms:created xsi:type="dcterms:W3CDTF">2014-02-12T14:16:11Z</dcterms:created>
  <dcterms:modified xsi:type="dcterms:W3CDTF">2014-05-21T19:32:00Z</dcterms:modified>
</cp:coreProperties>
</file>