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305" r:id="rId3"/>
    <p:sldId id="306" r:id="rId4"/>
    <p:sldId id="301" r:id="rId5"/>
    <p:sldId id="307" r:id="rId6"/>
    <p:sldId id="308" r:id="rId7"/>
    <p:sldId id="309" r:id="rId8"/>
    <p:sldId id="310" r:id="rId9"/>
    <p:sldId id="321" r:id="rId10"/>
    <p:sldId id="311" r:id="rId11"/>
    <p:sldId id="312" r:id="rId12"/>
    <p:sldId id="313" r:id="rId13"/>
    <p:sldId id="314" r:id="rId14"/>
    <p:sldId id="315" r:id="rId15"/>
    <p:sldId id="317" r:id="rId16"/>
    <p:sldId id="318" r:id="rId17"/>
    <p:sldId id="319" r:id="rId18"/>
    <p:sldId id="32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72" y="9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C77DD5-90A3-411A-B8AE-4DFEE78D7CEF}"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B89867-0E0B-4E0E-AF27-4E47A392BBBF}" type="slidenum">
              <a:rPr lang="en-US" smtClean="0"/>
              <a:t>‹#›</a:t>
            </a:fld>
            <a:endParaRPr lang="en-US" dirty="0"/>
          </a:p>
        </p:txBody>
      </p:sp>
    </p:spTree>
    <p:extLst>
      <p:ext uri="{BB962C8B-B14F-4D97-AF65-F5344CB8AC3E}">
        <p14:creationId xmlns:p14="http://schemas.microsoft.com/office/powerpoint/2010/main" val="3404051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C77DD5-90A3-411A-B8AE-4DFEE78D7CEF}"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B89867-0E0B-4E0E-AF27-4E47A392BBBF}" type="slidenum">
              <a:rPr lang="en-US" smtClean="0"/>
              <a:t>‹#›</a:t>
            </a:fld>
            <a:endParaRPr lang="en-US" dirty="0"/>
          </a:p>
        </p:txBody>
      </p:sp>
    </p:spTree>
    <p:extLst>
      <p:ext uri="{BB962C8B-B14F-4D97-AF65-F5344CB8AC3E}">
        <p14:creationId xmlns:p14="http://schemas.microsoft.com/office/powerpoint/2010/main" val="321462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C77DD5-90A3-411A-B8AE-4DFEE78D7CEF}"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B89867-0E0B-4E0E-AF27-4E47A392BBBF}" type="slidenum">
              <a:rPr lang="en-US" smtClean="0"/>
              <a:t>‹#›</a:t>
            </a:fld>
            <a:endParaRPr lang="en-US" dirty="0"/>
          </a:p>
        </p:txBody>
      </p:sp>
    </p:spTree>
    <p:extLst>
      <p:ext uri="{BB962C8B-B14F-4D97-AF65-F5344CB8AC3E}">
        <p14:creationId xmlns:p14="http://schemas.microsoft.com/office/powerpoint/2010/main" val="2134990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C77DD5-90A3-411A-B8AE-4DFEE78D7CEF}"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B89867-0E0B-4E0E-AF27-4E47A392BBBF}" type="slidenum">
              <a:rPr lang="en-US" smtClean="0"/>
              <a:t>‹#›</a:t>
            </a:fld>
            <a:endParaRPr lang="en-US" dirty="0"/>
          </a:p>
        </p:txBody>
      </p:sp>
    </p:spTree>
    <p:extLst>
      <p:ext uri="{BB962C8B-B14F-4D97-AF65-F5344CB8AC3E}">
        <p14:creationId xmlns:p14="http://schemas.microsoft.com/office/powerpoint/2010/main" val="2548407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C77DD5-90A3-411A-B8AE-4DFEE78D7CEF}" type="datetimeFigureOut">
              <a:rPr lang="en-US" smtClean="0"/>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B89867-0E0B-4E0E-AF27-4E47A392BBBF}" type="slidenum">
              <a:rPr lang="en-US" smtClean="0"/>
              <a:t>‹#›</a:t>
            </a:fld>
            <a:endParaRPr lang="en-US" dirty="0"/>
          </a:p>
        </p:txBody>
      </p:sp>
    </p:spTree>
    <p:extLst>
      <p:ext uri="{BB962C8B-B14F-4D97-AF65-F5344CB8AC3E}">
        <p14:creationId xmlns:p14="http://schemas.microsoft.com/office/powerpoint/2010/main" val="2511109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C77DD5-90A3-411A-B8AE-4DFEE78D7CEF}" type="datetimeFigureOut">
              <a:rPr lang="en-US" smtClean="0"/>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B89867-0E0B-4E0E-AF27-4E47A392BBBF}" type="slidenum">
              <a:rPr lang="en-US" smtClean="0"/>
              <a:t>‹#›</a:t>
            </a:fld>
            <a:endParaRPr lang="en-US" dirty="0"/>
          </a:p>
        </p:txBody>
      </p:sp>
    </p:spTree>
    <p:extLst>
      <p:ext uri="{BB962C8B-B14F-4D97-AF65-F5344CB8AC3E}">
        <p14:creationId xmlns:p14="http://schemas.microsoft.com/office/powerpoint/2010/main" val="1734362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C77DD5-90A3-411A-B8AE-4DFEE78D7CEF}" type="datetimeFigureOut">
              <a:rPr lang="en-US" smtClean="0"/>
              <a:t>5/21/2014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B89867-0E0B-4E0E-AF27-4E47A392BBBF}" type="slidenum">
              <a:rPr lang="en-US" smtClean="0"/>
              <a:t>‹#›</a:t>
            </a:fld>
            <a:endParaRPr lang="en-US" dirty="0"/>
          </a:p>
        </p:txBody>
      </p:sp>
    </p:spTree>
    <p:extLst>
      <p:ext uri="{BB962C8B-B14F-4D97-AF65-F5344CB8AC3E}">
        <p14:creationId xmlns:p14="http://schemas.microsoft.com/office/powerpoint/2010/main" val="356001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C77DD5-90A3-411A-B8AE-4DFEE78D7CEF}" type="datetimeFigureOut">
              <a:rPr lang="en-US" smtClean="0"/>
              <a:t>5/21/2014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B89867-0E0B-4E0E-AF27-4E47A392BBBF}" type="slidenum">
              <a:rPr lang="en-US" smtClean="0"/>
              <a:t>‹#›</a:t>
            </a:fld>
            <a:endParaRPr lang="en-US" dirty="0"/>
          </a:p>
        </p:txBody>
      </p:sp>
    </p:spTree>
    <p:extLst>
      <p:ext uri="{BB962C8B-B14F-4D97-AF65-F5344CB8AC3E}">
        <p14:creationId xmlns:p14="http://schemas.microsoft.com/office/powerpoint/2010/main" val="3869684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77DD5-90A3-411A-B8AE-4DFEE78D7CEF}" type="datetimeFigureOut">
              <a:rPr lang="en-US" smtClean="0"/>
              <a:t>5/21/2014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B89867-0E0B-4E0E-AF27-4E47A392BBBF}" type="slidenum">
              <a:rPr lang="en-US" smtClean="0"/>
              <a:t>‹#›</a:t>
            </a:fld>
            <a:endParaRPr lang="en-US" dirty="0"/>
          </a:p>
        </p:txBody>
      </p:sp>
    </p:spTree>
    <p:extLst>
      <p:ext uri="{BB962C8B-B14F-4D97-AF65-F5344CB8AC3E}">
        <p14:creationId xmlns:p14="http://schemas.microsoft.com/office/powerpoint/2010/main" val="1041004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C77DD5-90A3-411A-B8AE-4DFEE78D7CEF}" type="datetimeFigureOut">
              <a:rPr lang="en-US" smtClean="0"/>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B89867-0E0B-4E0E-AF27-4E47A392BBBF}" type="slidenum">
              <a:rPr lang="en-US" smtClean="0"/>
              <a:t>‹#›</a:t>
            </a:fld>
            <a:endParaRPr lang="en-US" dirty="0"/>
          </a:p>
        </p:txBody>
      </p:sp>
    </p:spTree>
    <p:extLst>
      <p:ext uri="{BB962C8B-B14F-4D97-AF65-F5344CB8AC3E}">
        <p14:creationId xmlns:p14="http://schemas.microsoft.com/office/powerpoint/2010/main" val="3231787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C77DD5-90A3-411A-B8AE-4DFEE78D7CEF}" type="datetimeFigureOut">
              <a:rPr lang="en-US" smtClean="0"/>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B89867-0E0B-4E0E-AF27-4E47A392BBBF}" type="slidenum">
              <a:rPr lang="en-US" smtClean="0"/>
              <a:t>‹#›</a:t>
            </a:fld>
            <a:endParaRPr lang="en-US" dirty="0"/>
          </a:p>
        </p:txBody>
      </p:sp>
    </p:spTree>
    <p:extLst>
      <p:ext uri="{BB962C8B-B14F-4D97-AF65-F5344CB8AC3E}">
        <p14:creationId xmlns:p14="http://schemas.microsoft.com/office/powerpoint/2010/main" val="171394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77DD5-90A3-411A-B8AE-4DFEE78D7CEF}" type="datetimeFigureOut">
              <a:rPr lang="en-US" smtClean="0"/>
              <a:t>5/21/2014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89867-0E0B-4E0E-AF27-4E47A392BBBF}" type="slidenum">
              <a:rPr lang="en-US" smtClean="0"/>
              <a:t>‹#›</a:t>
            </a:fld>
            <a:endParaRPr lang="en-US" dirty="0"/>
          </a:p>
        </p:txBody>
      </p:sp>
    </p:spTree>
    <p:extLst>
      <p:ext uri="{BB962C8B-B14F-4D97-AF65-F5344CB8AC3E}">
        <p14:creationId xmlns:p14="http://schemas.microsoft.com/office/powerpoint/2010/main" val="1884470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1200329"/>
          </a:xfrm>
          <a:prstGeom prst="rect">
            <a:avLst/>
          </a:prstGeom>
          <a:noFill/>
        </p:spPr>
        <p:txBody>
          <a:bodyPr wrap="square" rtlCol="0">
            <a:spAutoFit/>
          </a:bodyPr>
          <a:lstStyle/>
          <a:p>
            <a:r>
              <a:rPr lang="en-CA" sz="1200" dirty="0" smtClean="0"/>
              <a:t>This power point deals with attacking corners (orange area)</a:t>
            </a:r>
          </a:p>
          <a:p>
            <a:endParaRPr lang="en-CA" sz="1200" dirty="0"/>
          </a:p>
          <a:p>
            <a:r>
              <a:rPr lang="en-CA" sz="1200" dirty="0" smtClean="0"/>
              <a:t>This can be a frustrating and difficult area of the pool to score from. But can be a useful place to be if you are a goal or two up and want to close a game out.</a:t>
            </a:r>
            <a:endParaRPr lang="en-US" sz="1200" dirty="0"/>
          </a:p>
        </p:txBody>
      </p:sp>
      <p:sp>
        <p:nvSpPr>
          <p:cNvPr id="3" name="Rectangle 2"/>
          <p:cNvSpPr/>
          <p:nvPr/>
        </p:nvSpPr>
        <p:spPr>
          <a:xfrm>
            <a:off x="4283968" y="4258663"/>
            <a:ext cx="1224136" cy="196512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7180388" y="4258663"/>
            <a:ext cx="1224136" cy="196512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71963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2677656"/>
          </a:xfrm>
          <a:prstGeom prst="rect">
            <a:avLst/>
          </a:prstGeom>
          <a:noFill/>
        </p:spPr>
        <p:txBody>
          <a:bodyPr wrap="square" rtlCol="0">
            <a:spAutoFit/>
          </a:bodyPr>
          <a:lstStyle/>
          <a:p>
            <a:r>
              <a:rPr lang="en-CA" sz="1200" dirty="0" smtClean="0"/>
              <a:t>BACKS</a:t>
            </a:r>
          </a:p>
          <a:p>
            <a:endParaRPr lang="en-CA" sz="1200" dirty="0"/>
          </a:p>
          <a:p>
            <a:r>
              <a:rPr lang="en-CA" sz="1200" dirty="0" smtClean="0"/>
              <a:t>RB and CB	- You are the work horses of this 	  situation</a:t>
            </a:r>
          </a:p>
          <a:p>
            <a:r>
              <a:rPr lang="en-CA" sz="1200" dirty="0"/>
              <a:t>	</a:t>
            </a:r>
            <a:r>
              <a:rPr lang="en-CA" sz="1200" dirty="0" smtClean="0"/>
              <a:t>- You need to rotate quickly with one 	  another both along the side wall and 	  down the back </a:t>
            </a:r>
            <a:r>
              <a:rPr lang="en-CA" sz="1200" dirty="0" smtClean="0"/>
              <a:t>wall</a:t>
            </a:r>
          </a:p>
          <a:p>
            <a:r>
              <a:rPr lang="en-CA" sz="1200" dirty="0"/>
              <a:t>	- It is a good idea to cut inside here 	  before you get too close to the 	  corner</a:t>
            </a:r>
          </a:p>
          <a:p>
            <a:r>
              <a:rPr lang="en-CA" sz="1200" dirty="0" smtClean="0"/>
              <a:t>	- </a:t>
            </a:r>
            <a:r>
              <a:rPr lang="en-CA" sz="1200" dirty="0" smtClean="0"/>
              <a:t>Or you</a:t>
            </a:r>
            <a:r>
              <a:rPr lang="en-CA" sz="1200" dirty="0" smtClean="0"/>
              <a:t> </a:t>
            </a:r>
            <a:r>
              <a:rPr lang="en-CA" sz="1200" dirty="0" smtClean="0"/>
              <a:t>may want to look inside for </a:t>
            </a:r>
            <a:r>
              <a:rPr lang="en-CA" sz="1200" dirty="0" smtClean="0"/>
              <a:t>	  your C</a:t>
            </a:r>
            <a:endParaRPr lang="en-CA" sz="1200" dirty="0" smtClean="0"/>
          </a:p>
          <a:p>
            <a:endParaRPr lang="en-CA" sz="1200" dirty="0"/>
          </a:p>
          <a:p>
            <a:endParaRPr lang="en-US" sz="1200" dirty="0"/>
          </a:p>
        </p:txBody>
      </p:sp>
      <p:sp>
        <p:nvSpPr>
          <p:cNvPr id="6" name="TextBox 5"/>
          <p:cNvSpPr txBox="1"/>
          <p:nvPr/>
        </p:nvSpPr>
        <p:spPr>
          <a:xfrm>
            <a:off x="5526435" y="5497658"/>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427984" y="5445224"/>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2040" y="5064278"/>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10" name="TextBox 9"/>
          <p:cNvSpPr txBox="1"/>
          <p:nvPr/>
        </p:nvSpPr>
        <p:spPr>
          <a:xfrm>
            <a:off x="4395875" y="5064277"/>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4639817" y="4581128"/>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6" name="TextBox 15"/>
          <p:cNvSpPr txBox="1"/>
          <p:nvPr/>
        </p:nvSpPr>
        <p:spPr>
          <a:xfrm>
            <a:off x="5170983" y="414908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4533900" y="5238491"/>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669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500"/>
                                  </p:stCondLst>
                                  <p:childTnLst>
                                    <p:animMotion origin="layout" path="M -4.16667E-6 -5.55556E-6 C 0.01302 -0.00857 0.02708 -0.00047 0.04063 0.00138 C 0.04167 0.00184 0.04479 0.00277 0.04375 0.00277 C 0.03854 0.00277 0.03333 0.0007 0.02813 -5.55556E-6 C 0.0217 -0.00209 -0.0033 -0.01297 -4.16667E-6 -5.55556E-6 Z " pathEditMode="relative" ptsTypes="fffff">
                                      <p:cBhvr>
                                        <p:cTn id="6" dur="3000" fill="hold"/>
                                        <p:tgtEl>
                                          <p:spTgt spid="1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2862322"/>
          </a:xfrm>
          <a:prstGeom prst="rect">
            <a:avLst/>
          </a:prstGeom>
          <a:noFill/>
        </p:spPr>
        <p:txBody>
          <a:bodyPr wrap="square" rtlCol="0">
            <a:spAutoFit/>
          </a:bodyPr>
          <a:lstStyle/>
          <a:p>
            <a:r>
              <a:rPr lang="en-CA" sz="1200" dirty="0" smtClean="0"/>
              <a:t>BACKS</a:t>
            </a:r>
          </a:p>
          <a:p>
            <a:endParaRPr lang="en-CA" sz="1200" dirty="0"/>
          </a:p>
          <a:p>
            <a:r>
              <a:rPr lang="en-CA" sz="1200" dirty="0" smtClean="0"/>
              <a:t>RB and CB	- You are the work horses of this 	  situation</a:t>
            </a:r>
          </a:p>
          <a:p>
            <a:r>
              <a:rPr lang="en-CA" sz="1200" dirty="0"/>
              <a:t>	</a:t>
            </a:r>
            <a:r>
              <a:rPr lang="en-CA" sz="1200" dirty="0" smtClean="0"/>
              <a:t>- You need to rotate quickly with one 	  another both along the side wall and 	  down the back </a:t>
            </a:r>
            <a:r>
              <a:rPr lang="en-CA" sz="1200" dirty="0" smtClean="0"/>
              <a:t>wall</a:t>
            </a:r>
          </a:p>
          <a:p>
            <a:r>
              <a:rPr lang="en-CA" sz="1200" dirty="0"/>
              <a:t>	- It is a good idea to cut inside here 	  before you get too close to the 	  corner</a:t>
            </a:r>
          </a:p>
          <a:p>
            <a:r>
              <a:rPr lang="en-CA" sz="1200" dirty="0" smtClean="0"/>
              <a:t>	- </a:t>
            </a:r>
            <a:r>
              <a:rPr lang="en-CA" sz="1200" dirty="0" smtClean="0"/>
              <a:t>Or you </a:t>
            </a:r>
            <a:r>
              <a:rPr lang="en-CA" sz="1200" dirty="0" smtClean="0"/>
              <a:t>may want to look inside for </a:t>
            </a:r>
            <a:r>
              <a:rPr lang="en-CA" sz="1200" dirty="0" smtClean="0"/>
              <a:t>	  your C</a:t>
            </a:r>
            <a:endParaRPr lang="en-CA" sz="1200" dirty="0" smtClean="0"/>
          </a:p>
          <a:p>
            <a:r>
              <a:rPr lang="en-CA" sz="1200" dirty="0"/>
              <a:t>	</a:t>
            </a:r>
            <a:r>
              <a:rPr lang="en-CA" sz="1200" dirty="0" smtClean="0"/>
              <a:t>- Or start a backline switch</a:t>
            </a:r>
          </a:p>
          <a:p>
            <a:endParaRPr lang="en-CA" sz="1200" dirty="0"/>
          </a:p>
          <a:p>
            <a:endParaRPr lang="en-US" sz="1200" dirty="0"/>
          </a:p>
        </p:txBody>
      </p:sp>
      <p:sp>
        <p:nvSpPr>
          <p:cNvPr id="6" name="TextBox 5"/>
          <p:cNvSpPr txBox="1"/>
          <p:nvPr/>
        </p:nvSpPr>
        <p:spPr>
          <a:xfrm>
            <a:off x="5526435" y="5497658"/>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427984" y="5445224"/>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2040" y="5064278"/>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10" name="TextBox 9"/>
          <p:cNvSpPr txBox="1"/>
          <p:nvPr/>
        </p:nvSpPr>
        <p:spPr>
          <a:xfrm>
            <a:off x="4395875" y="5064277"/>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4639817" y="4581128"/>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6" name="TextBox 15"/>
          <p:cNvSpPr txBox="1"/>
          <p:nvPr/>
        </p:nvSpPr>
        <p:spPr>
          <a:xfrm>
            <a:off x="5170983" y="414908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4533900" y="5238491"/>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42912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5.83333E-6 -7.77778E-6 C 0.00503 -0.0169 0.01076 -0.04353 0.02291 -0.05417 C 0.02898 -0.06621 0.0328 -0.07153 0.04374 -0.07362 C 0.05537 -0.07871 0.06701 -0.08079 0.07916 -0.08334 C 0.08402 -0.08427 0.09374 -0.08612 0.09374 -0.08612 C 0.10746 -0.09214 0.12586 -0.08704 0.13958 -0.08612 C 0.14148 -0.0845 0.14392 -0.0838 0.14583 -0.08195 C 0.15138 -0.07616 0.15555 -0.06922 0.16145 -0.0639 C 0.16492 -0.05695 0.16249 -0.06065 0.16978 -0.05417 C 0.171 -0.05302 0.17291 -0.05001 0.17291 -0.05001 " pathEditMode="relative" ptsTypes="fffffffffA">
                                      <p:cBhvr>
                                        <p:cTn id="6" dur="5000" fill="hold"/>
                                        <p:tgtEl>
                                          <p:spTgt spid="13"/>
                                        </p:tgtEl>
                                        <p:attrNameLst>
                                          <p:attrName>ppt_x</p:attrName>
                                          <p:attrName>ppt_y</p:attrName>
                                        </p:attrNameLst>
                                      </p:cBhvr>
                                    </p:animMotion>
                                  </p:childTnLst>
                                </p:cTn>
                              </p:par>
                              <p:par>
                                <p:cTn id="7" presetID="42" presetClass="path" presetSubtype="0" repeatCount="indefinite" accel="50000" decel="50000" fill="hold" grpId="0" nodeType="withEffect">
                                  <p:stCondLst>
                                    <p:cond delay="0"/>
                                  </p:stCondLst>
                                  <p:childTnLst>
                                    <p:animMotion origin="layout" path="M 4.16667E-6 3.33333E-6 L 0.08836 0.08703 " pathEditMode="relative" rAng="0" ptsTypes="AA">
                                      <p:cBhvr>
                                        <p:cTn id="8" dur="5000" fill="hold"/>
                                        <p:tgtEl>
                                          <p:spTgt spid="16"/>
                                        </p:tgtEl>
                                        <p:attrNameLst>
                                          <p:attrName>ppt_x</p:attrName>
                                          <p:attrName>ppt_y</p:attrName>
                                        </p:attrNameLst>
                                      </p:cBhvr>
                                      <p:rCtr x="4410" y="4352"/>
                                    </p:animMotion>
                                  </p:childTnLst>
                                </p:cTn>
                              </p:par>
                              <p:par>
                                <p:cTn id="9" presetID="42" presetClass="path" presetSubtype="0" repeatCount="indefinite" accel="50000" decel="50000" fill="hold" grpId="0" nodeType="withEffect">
                                  <p:stCondLst>
                                    <p:cond delay="0"/>
                                  </p:stCondLst>
                                  <p:childTnLst>
                                    <p:animMotion origin="layout" path="M 0 3.7037E-7 L 0.06319 -0.00741 " pathEditMode="relative" rAng="0" ptsTypes="AA">
                                      <p:cBhvr>
                                        <p:cTn id="10" dur="5000" fill="hold"/>
                                        <p:tgtEl>
                                          <p:spTgt spid="12"/>
                                        </p:tgtEl>
                                        <p:attrNameLst>
                                          <p:attrName>ppt_x</p:attrName>
                                          <p:attrName>ppt_y</p:attrName>
                                        </p:attrNameLst>
                                      </p:cBhvr>
                                      <p:rCtr x="3160" y="-370"/>
                                    </p:animMotion>
                                  </p:childTnLst>
                                </p:cTn>
                              </p:par>
                              <p:par>
                                <p:cTn id="11" presetID="42" presetClass="path" presetSubtype="0" repeatCount="indefinite" accel="50000" decel="50000" fill="hold" grpId="0" nodeType="withEffect">
                                  <p:stCondLst>
                                    <p:cond delay="0"/>
                                  </p:stCondLst>
                                  <p:childTnLst>
                                    <p:animMotion origin="layout" path="M -4.16667E-6 1.11022E-16 L 0.0908 -0.00417 " pathEditMode="relative" rAng="0" ptsTypes="AA">
                                      <p:cBhvr>
                                        <p:cTn id="12" dur="5000" fill="hold"/>
                                        <p:tgtEl>
                                          <p:spTgt spid="8"/>
                                        </p:tgtEl>
                                        <p:attrNameLst>
                                          <p:attrName>ppt_x</p:attrName>
                                          <p:attrName>ppt_y</p:attrName>
                                        </p:attrNameLst>
                                      </p:cBhvr>
                                      <p:rCtr x="4531" y="-208"/>
                                    </p:animMotion>
                                  </p:childTnLst>
                                </p:cTn>
                              </p:par>
                              <p:par>
                                <p:cTn id="13" presetID="42" presetClass="path" presetSubtype="0" repeatCount="indefinite" accel="50000" decel="50000" fill="hold" grpId="0" nodeType="withEffect">
                                  <p:stCondLst>
                                    <p:cond delay="0"/>
                                  </p:stCondLst>
                                  <p:childTnLst>
                                    <p:animMotion origin="layout" path="M -4.72222E-6 -4.44444E-6 L 0.0731 -0.00439 " pathEditMode="relative" rAng="0" ptsTypes="AA">
                                      <p:cBhvr>
                                        <p:cTn id="14" dur="5000" fill="hold"/>
                                        <p:tgtEl>
                                          <p:spTgt spid="6"/>
                                        </p:tgtEl>
                                        <p:attrNameLst>
                                          <p:attrName>ppt_x</p:attrName>
                                          <p:attrName>ppt_y</p:attrName>
                                        </p:attrNameLst>
                                      </p:cBhvr>
                                      <p:rCtr x="3646" y="-231"/>
                                    </p:animMotion>
                                  </p:childTnLst>
                                </p:cTn>
                              </p:par>
                              <p:par>
                                <p:cTn id="15" presetID="42" presetClass="path" presetSubtype="0" repeatCount="indefinite" accel="50000" decel="50000" fill="hold" grpId="0" nodeType="withEffect">
                                  <p:stCondLst>
                                    <p:cond delay="0"/>
                                  </p:stCondLst>
                                  <p:childTnLst>
                                    <p:animMotion origin="layout" path="M 5E-6 -3.7037E-6 L 0.11441 0.00324 " pathEditMode="relative" rAng="0" ptsTypes="AA">
                                      <p:cBhvr>
                                        <p:cTn id="16" dur="5000" fill="hold"/>
                                        <p:tgtEl>
                                          <p:spTgt spid="7"/>
                                        </p:tgtEl>
                                        <p:attrNameLst>
                                          <p:attrName>ppt_x</p:attrName>
                                          <p:attrName>ppt_y</p:attrName>
                                        </p:attrNameLst>
                                      </p:cBhvr>
                                      <p:rCtr x="5712" y="162"/>
                                    </p:animMotion>
                                  </p:childTnLst>
                                </p:cTn>
                              </p:par>
                              <p:par>
                                <p:cTn id="17" presetID="42" presetClass="path" presetSubtype="0" repeatCount="indefinite" accel="50000" decel="50000" fill="hold" grpId="0" nodeType="withEffect">
                                  <p:stCondLst>
                                    <p:cond delay="0"/>
                                  </p:stCondLst>
                                  <p:childTnLst>
                                    <p:animMotion origin="layout" path="M 0 1.11022E-16 L 0.04358 -0.09884 " pathEditMode="relative" rAng="0" ptsTypes="AA">
                                      <p:cBhvr>
                                        <p:cTn id="18" dur="5000" fill="hold"/>
                                        <p:tgtEl>
                                          <p:spTgt spid="10"/>
                                        </p:tgtEl>
                                        <p:attrNameLst>
                                          <p:attrName>ppt_x</p:attrName>
                                          <p:attrName>ppt_y</p:attrName>
                                        </p:attrNameLst>
                                      </p:cBhvr>
                                      <p:rCtr x="2170" y="-49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2" grpId="0" animBg="1"/>
      <p:bldP spid="16"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1200329"/>
          </a:xfrm>
          <a:prstGeom prst="rect">
            <a:avLst/>
          </a:prstGeom>
          <a:noFill/>
        </p:spPr>
        <p:txBody>
          <a:bodyPr wrap="square" rtlCol="0">
            <a:spAutoFit/>
          </a:bodyPr>
          <a:lstStyle/>
          <a:p>
            <a:r>
              <a:rPr lang="en-CA" sz="1200" dirty="0" smtClean="0"/>
              <a:t>BACKS</a:t>
            </a:r>
          </a:p>
          <a:p>
            <a:endParaRPr lang="en-CA" sz="1200" dirty="0"/>
          </a:p>
          <a:p>
            <a:r>
              <a:rPr lang="en-CA" sz="1200" dirty="0" smtClean="0"/>
              <a:t>LB	- You have an important role here as 	  the only player not directly involved 	  in the play</a:t>
            </a:r>
            <a:endParaRPr lang="en-CA" sz="1200" dirty="0"/>
          </a:p>
          <a:p>
            <a:endParaRPr lang="en-US" sz="1200" dirty="0"/>
          </a:p>
        </p:txBody>
      </p:sp>
      <p:sp>
        <p:nvSpPr>
          <p:cNvPr id="6" name="TextBox 5"/>
          <p:cNvSpPr txBox="1"/>
          <p:nvPr/>
        </p:nvSpPr>
        <p:spPr>
          <a:xfrm>
            <a:off x="5526435" y="5497658"/>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427984" y="5445224"/>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2040" y="5064278"/>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10" name="TextBox 9"/>
          <p:cNvSpPr txBox="1"/>
          <p:nvPr/>
        </p:nvSpPr>
        <p:spPr>
          <a:xfrm>
            <a:off x="4395875" y="5064277"/>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4639817" y="4581128"/>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6" name="TextBox 15"/>
          <p:cNvSpPr txBox="1"/>
          <p:nvPr/>
        </p:nvSpPr>
        <p:spPr>
          <a:xfrm>
            <a:off x="5170983" y="414908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4533900" y="5238491"/>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20151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1754326"/>
          </a:xfrm>
          <a:prstGeom prst="rect">
            <a:avLst/>
          </a:prstGeom>
          <a:noFill/>
        </p:spPr>
        <p:txBody>
          <a:bodyPr wrap="square" rtlCol="0">
            <a:spAutoFit/>
          </a:bodyPr>
          <a:lstStyle/>
          <a:p>
            <a:r>
              <a:rPr lang="en-CA" sz="1200" dirty="0" smtClean="0"/>
              <a:t>BACKS</a:t>
            </a:r>
          </a:p>
          <a:p>
            <a:endParaRPr lang="en-CA" sz="1200" dirty="0"/>
          </a:p>
          <a:p>
            <a:r>
              <a:rPr lang="en-CA" sz="1200" dirty="0" smtClean="0"/>
              <a:t>LB	- You have an important role here as 	  the only player not directly involved 	  in the play</a:t>
            </a:r>
          </a:p>
          <a:p>
            <a:r>
              <a:rPr lang="en-CA" sz="1200" dirty="0"/>
              <a:t>	</a:t>
            </a:r>
            <a:r>
              <a:rPr lang="en-CA" sz="1200" dirty="0" smtClean="0"/>
              <a:t>- Defensively you need to be able to 	  cover a break out up the side wall 	  and </a:t>
            </a:r>
            <a:r>
              <a:rPr lang="en-CA" sz="1200" dirty="0" smtClean="0"/>
              <a:t>a break out wide </a:t>
            </a:r>
            <a:endParaRPr lang="en-CA" sz="1200" dirty="0"/>
          </a:p>
          <a:p>
            <a:endParaRPr lang="en-US" sz="1200" dirty="0"/>
          </a:p>
        </p:txBody>
      </p:sp>
      <p:sp>
        <p:nvSpPr>
          <p:cNvPr id="6" name="TextBox 5"/>
          <p:cNvSpPr txBox="1"/>
          <p:nvPr/>
        </p:nvSpPr>
        <p:spPr>
          <a:xfrm>
            <a:off x="5526435" y="5497658"/>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427984" y="5445224"/>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2040" y="5064278"/>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10" name="TextBox 9"/>
          <p:cNvSpPr txBox="1"/>
          <p:nvPr/>
        </p:nvSpPr>
        <p:spPr>
          <a:xfrm>
            <a:off x="4395875" y="5064277"/>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4639817" y="4581128"/>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6" name="TextBox 15"/>
          <p:cNvSpPr txBox="1"/>
          <p:nvPr/>
        </p:nvSpPr>
        <p:spPr>
          <a:xfrm>
            <a:off x="5170983" y="414908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4533900" y="5238491"/>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ight Arrow 2"/>
          <p:cNvSpPr/>
          <p:nvPr/>
        </p:nvSpPr>
        <p:spPr>
          <a:xfrm rot="16200000">
            <a:off x="4174104" y="4601987"/>
            <a:ext cx="792088" cy="150005"/>
          </a:xfrm>
          <a:prstGeom prst="rightArrow">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9031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repeatCount="indefinite" accel="50000" decel="50000" fill="hold" grpId="0" nodeType="withEffect">
                                  <p:stCondLst>
                                    <p:cond delay="0"/>
                                  </p:stCondLst>
                                  <p:childTnLst>
                                    <p:animMotion origin="layout" path="M 4.16667E-6 4.44444E-6 L 0.00416 -0.17987 " pathEditMode="relative" rAng="0" ptsTypes="AA">
                                      <p:cBhvr>
                                        <p:cTn id="6" dur="3000" fill="hold"/>
                                        <p:tgtEl>
                                          <p:spTgt spid="13"/>
                                        </p:tgtEl>
                                        <p:attrNameLst>
                                          <p:attrName>ppt_x</p:attrName>
                                          <p:attrName>ppt_y</p:attrName>
                                        </p:attrNameLst>
                                      </p:cBhvr>
                                      <p:rCtr x="208" y="-9005"/>
                                    </p:animMotion>
                                  </p:childTnLst>
                                </p:cTn>
                              </p:par>
                              <p:par>
                                <p:cTn id="7" presetID="42" presetClass="path" presetSubtype="0" repeatCount="indefinite" accel="50000" decel="50000" fill="hold" grpId="0" nodeType="withEffect">
                                  <p:stCondLst>
                                    <p:cond delay="0"/>
                                  </p:stCondLst>
                                  <p:childTnLst>
                                    <p:animMotion origin="layout" path="M 4.16667E-6 3.33333E-6 L -0.07709 -0.03889 " pathEditMode="relative" rAng="0" ptsTypes="AA">
                                      <p:cBhvr>
                                        <p:cTn id="8" dur="3000" fill="hold"/>
                                        <p:tgtEl>
                                          <p:spTgt spid="16"/>
                                        </p:tgtEl>
                                        <p:attrNameLst>
                                          <p:attrName>ppt_x</p:attrName>
                                          <p:attrName>ppt_y</p:attrName>
                                        </p:attrNameLst>
                                      </p:cBhvr>
                                      <p:rCtr x="-3854" y="-19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1754326"/>
          </a:xfrm>
          <a:prstGeom prst="rect">
            <a:avLst/>
          </a:prstGeom>
          <a:noFill/>
        </p:spPr>
        <p:txBody>
          <a:bodyPr wrap="square" rtlCol="0">
            <a:spAutoFit/>
          </a:bodyPr>
          <a:lstStyle/>
          <a:p>
            <a:r>
              <a:rPr lang="en-CA" sz="1200" dirty="0" smtClean="0"/>
              <a:t>BACKS</a:t>
            </a:r>
          </a:p>
          <a:p>
            <a:endParaRPr lang="en-CA" sz="1200" dirty="0"/>
          </a:p>
          <a:p>
            <a:r>
              <a:rPr lang="en-CA" sz="1200" dirty="0" smtClean="0"/>
              <a:t>LB	- You have an important role here as 	  the only player not directly involved 	  in the play</a:t>
            </a:r>
          </a:p>
          <a:p>
            <a:r>
              <a:rPr lang="en-CA" sz="1200" dirty="0"/>
              <a:t>	</a:t>
            </a:r>
            <a:r>
              <a:rPr lang="en-CA" sz="1200" dirty="0" smtClean="0"/>
              <a:t>- Defensively you need to be able to 	  cover a break out up the side wall 	  and </a:t>
            </a:r>
            <a:r>
              <a:rPr lang="en-CA" sz="1200" dirty="0" smtClean="0"/>
              <a:t>a break out wide </a:t>
            </a:r>
            <a:endParaRPr lang="en-CA" sz="1200" dirty="0"/>
          </a:p>
          <a:p>
            <a:endParaRPr lang="en-US" sz="1200" dirty="0"/>
          </a:p>
        </p:txBody>
      </p:sp>
      <p:sp>
        <p:nvSpPr>
          <p:cNvPr id="6" name="TextBox 5"/>
          <p:cNvSpPr txBox="1"/>
          <p:nvPr/>
        </p:nvSpPr>
        <p:spPr>
          <a:xfrm>
            <a:off x="5526435" y="5497658"/>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427984" y="5445224"/>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2040" y="5064278"/>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10" name="TextBox 9"/>
          <p:cNvSpPr txBox="1"/>
          <p:nvPr/>
        </p:nvSpPr>
        <p:spPr>
          <a:xfrm>
            <a:off x="4395875" y="5064277"/>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4639817" y="4581128"/>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6" name="TextBox 15"/>
          <p:cNvSpPr txBox="1"/>
          <p:nvPr/>
        </p:nvSpPr>
        <p:spPr>
          <a:xfrm>
            <a:off x="5170983" y="414908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4533900" y="5238491"/>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ight Arrow 2"/>
          <p:cNvSpPr/>
          <p:nvPr/>
        </p:nvSpPr>
        <p:spPr>
          <a:xfrm rot="21347637">
            <a:off x="4751658" y="4987123"/>
            <a:ext cx="647442" cy="230005"/>
          </a:xfrm>
          <a:prstGeom prst="rightArrow">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4655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repeatCount="indefinite" accel="50000" decel="50000" fill="hold" grpId="0" nodeType="withEffect">
                                  <p:stCondLst>
                                    <p:cond delay="0"/>
                                  </p:stCondLst>
                                  <p:childTnLst>
                                    <p:animMotion origin="layout" path="M 4.16667E-6 4.44444E-6 L 0.12239 -0.05371 " pathEditMode="relative" rAng="0" ptsTypes="AA">
                                      <p:cBhvr>
                                        <p:cTn id="6" dur="3000" fill="hold"/>
                                        <p:tgtEl>
                                          <p:spTgt spid="13"/>
                                        </p:tgtEl>
                                        <p:attrNameLst>
                                          <p:attrName>ppt_x</p:attrName>
                                          <p:attrName>ppt_y</p:attrName>
                                        </p:attrNameLst>
                                      </p:cBhvr>
                                      <p:rCtr x="6111" y="-2685"/>
                                    </p:animMotion>
                                  </p:childTnLst>
                                </p:cTn>
                              </p:par>
                              <p:par>
                                <p:cTn id="7" presetID="42" presetClass="path" presetSubtype="0" repeatCount="indefinite" accel="50000" decel="50000" fill="hold" grpId="0" nodeType="withEffect">
                                  <p:stCondLst>
                                    <p:cond delay="0"/>
                                  </p:stCondLst>
                                  <p:childTnLst>
                                    <p:animMotion origin="layout" path="M 4.16667E-6 3.33333E-6 L 0.05677 0.09768 " pathEditMode="relative" rAng="0" ptsTypes="AA">
                                      <p:cBhvr>
                                        <p:cTn id="8" dur="3000" fill="hold"/>
                                        <p:tgtEl>
                                          <p:spTgt spid="16"/>
                                        </p:tgtEl>
                                        <p:attrNameLst>
                                          <p:attrName>ppt_x</p:attrName>
                                          <p:attrName>ppt_y</p:attrName>
                                        </p:attrNameLst>
                                      </p:cBhvr>
                                      <p:rCtr x="2830" y="48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2492990"/>
          </a:xfrm>
          <a:prstGeom prst="rect">
            <a:avLst/>
          </a:prstGeom>
          <a:noFill/>
        </p:spPr>
        <p:txBody>
          <a:bodyPr wrap="square" rtlCol="0">
            <a:spAutoFit/>
          </a:bodyPr>
          <a:lstStyle/>
          <a:p>
            <a:r>
              <a:rPr lang="en-CA" sz="1200" dirty="0"/>
              <a:t>BACKS</a:t>
            </a:r>
          </a:p>
          <a:p>
            <a:endParaRPr lang="en-CA" sz="1200" dirty="0"/>
          </a:p>
          <a:p>
            <a:r>
              <a:rPr lang="en-CA" sz="1200" dirty="0"/>
              <a:t>LB	- You have an important role here as 	  the only player not directly involved 	  in the play</a:t>
            </a:r>
          </a:p>
          <a:p>
            <a:r>
              <a:rPr lang="en-CA" sz="1200" dirty="0"/>
              <a:t>	- Defensively you need to be able to 	  cover a break out up the side wall 	  and </a:t>
            </a:r>
            <a:r>
              <a:rPr lang="en-CA" sz="1200" dirty="0" smtClean="0"/>
              <a:t>a break out wide </a:t>
            </a:r>
            <a:endParaRPr lang="en-CA" sz="1200" dirty="0" smtClean="0"/>
          </a:p>
          <a:p>
            <a:r>
              <a:rPr lang="en-CA" sz="1200" dirty="0"/>
              <a:t>	</a:t>
            </a:r>
            <a:r>
              <a:rPr lang="en-CA" sz="1200" dirty="0" smtClean="0"/>
              <a:t>- When we are in possession you 	  need to be available for the switch 	  from your CB or from your C</a:t>
            </a:r>
            <a:endParaRPr lang="en-CA" sz="1200" dirty="0"/>
          </a:p>
          <a:p>
            <a:endParaRPr lang="en-CA" sz="1200" dirty="0"/>
          </a:p>
          <a:p>
            <a:endParaRPr lang="en-US" sz="1200" dirty="0"/>
          </a:p>
        </p:txBody>
      </p:sp>
      <p:sp>
        <p:nvSpPr>
          <p:cNvPr id="6" name="TextBox 5"/>
          <p:cNvSpPr txBox="1"/>
          <p:nvPr/>
        </p:nvSpPr>
        <p:spPr>
          <a:xfrm>
            <a:off x="5526435" y="5497658"/>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427984" y="5445224"/>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2040" y="5064278"/>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10" name="TextBox 9"/>
          <p:cNvSpPr txBox="1"/>
          <p:nvPr/>
        </p:nvSpPr>
        <p:spPr>
          <a:xfrm>
            <a:off x="4395875" y="5064277"/>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4639817" y="4581128"/>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6" name="TextBox 15"/>
          <p:cNvSpPr txBox="1"/>
          <p:nvPr/>
        </p:nvSpPr>
        <p:spPr>
          <a:xfrm>
            <a:off x="5170983" y="414908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4533900" y="5238491"/>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5493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5.83333E-6 -7.77778E-6 C 0.00503 -0.0169 0.01076 -0.04353 0.02291 -0.05417 C 0.02898 -0.06621 0.0328 -0.07153 0.04374 -0.07362 C 0.05537 -0.07871 0.06701 -0.08079 0.07916 -0.08334 C 0.08402 -0.08427 0.09374 -0.08612 0.09374 -0.08612 C 0.10746 -0.09214 0.12586 -0.08704 0.13958 -0.08612 C 0.14148 -0.0845 0.14392 -0.0838 0.14583 -0.08195 C 0.15138 -0.07616 0.15555 -0.06922 0.16145 -0.0639 C 0.16492 -0.05695 0.16249 -0.06065 0.16978 -0.05417 C 0.171 -0.05302 0.17291 -0.05001 0.17291 -0.05001 " pathEditMode="relative" ptsTypes="fffffffffA">
                                      <p:cBhvr>
                                        <p:cTn id="6" dur="5000" fill="hold"/>
                                        <p:tgtEl>
                                          <p:spTgt spid="13"/>
                                        </p:tgtEl>
                                        <p:attrNameLst>
                                          <p:attrName>ppt_x</p:attrName>
                                          <p:attrName>ppt_y</p:attrName>
                                        </p:attrNameLst>
                                      </p:cBhvr>
                                    </p:animMotion>
                                  </p:childTnLst>
                                </p:cTn>
                              </p:par>
                              <p:par>
                                <p:cTn id="7" presetID="42" presetClass="path" presetSubtype="0" repeatCount="indefinite" accel="50000" decel="50000" fill="hold" grpId="0" nodeType="withEffect">
                                  <p:stCondLst>
                                    <p:cond delay="0"/>
                                  </p:stCondLst>
                                  <p:childTnLst>
                                    <p:animMotion origin="layout" path="M 4.16667E-6 3.33333E-6 L 0.08836 0.08703 " pathEditMode="relative" rAng="0" ptsTypes="AA">
                                      <p:cBhvr>
                                        <p:cTn id="8" dur="5000" fill="hold"/>
                                        <p:tgtEl>
                                          <p:spTgt spid="16"/>
                                        </p:tgtEl>
                                        <p:attrNameLst>
                                          <p:attrName>ppt_x</p:attrName>
                                          <p:attrName>ppt_y</p:attrName>
                                        </p:attrNameLst>
                                      </p:cBhvr>
                                      <p:rCtr x="4410" y="4352"/>
                                    </p:animMotion>
                                  </p:childTnLst>
                                </p:cTn>
                              </p:par>
                              <p:par>
                                <p:cTn id="9" presetID="42" presetClass="path" presetSubtype="0" repeatCount="indefinite" accel="50000" decel="50000" fill="hold" grpId="0" nodeType="withEffect">
                                  <p:stCondLst>
                                    <p:cond delay="0"/>
                                  </p:stCondLst>
                                  <p:childTnLst>
                                    <p:animMotion origin="layout" path="M 0 3.7037E-7 L 0.06319 -0.00741 " pathEditMode="relative" rAng="0" ptsTypes="AA">
                                      <p:cBhvr>
                                        <p:cTn id="10" dur="5000" fill="hold"/>
                                        <p:tgtEl>
                                          <p:spTgt spid="12"/>
                                        </p:tgtEl>
                                        <p:attrNameLst>
                                          <p:attrName>ppt_x</p:attrName>
                                          <p:attrName>ppt_y</p:attrName>
                                        </p:attrNameLst>
                                      </p:cBhvr>
                                      <p:rCtr x="3160" y="-370"/>
                                    </p:animMotion>
                                  </p:childTnLst>
                                </p:cTn>
                              </p:par>
                              <p:par>
                                <p:cTn id="11" presetID="42" presetClass="path" presetSubtype="0" repeatCount="indefinite" accel="50000" decel="50000" fill="hold" grpId="0" nodeType="withEffect">
                                  <p:stCondLst>
                                    <p:cond delay="0"/>
                                  </p:stCondLst>
                                  <p:childTnLst>
                                    <p:animMotion origin="layout" path="M -4.16667E-6 1.11022E-16 L 0.0908 -0.00417 " pathEditMode="relative" rAng="0" ptsTypes="AA">
                                      <p:cBhvr>
                                        <p:cTn id="12" dur="5000" fill="hold"/>
                                        <p:tgtEl>
                                          <p:spTgt spid="8"/>
                                        </p:tgtEl>
                                        <p:attrNameLst>
                                          <p:attrName>ppt_x</p:attrName>
                                          <p:attrName>ppt_y</p:attrName>
                                        </p:attrNameLst>
                                      </p:cBhvr>
                                      <p:rCtr x="4531" y="-208"/>
                                    </p:animMotion>
                                  </p:childTnLst>
                                </p:cTn>
                              </p:par>
                              <p:par>
                                <p:cTn id="13" presetID="42" presetClass="path" presetSubtype="0" repeatCount="indefinite" accel="50000" decel="50000" fill="hold" grpId="0" nodeType="withEffect">
                                  <p:stCondLst>
                                    <p:cond delay="0"/>
                                  </p:stCondLst>
                                  <p:childTnLst>
                                    <p:animMotion origin="layout" path="M -4.72222E-6 -4.44444E-6 L 0.0731 -0.00439 " pathEditMode="relative" rAng="0" ptsTypes="AA">
                                      <p:cBhvr>
                                        <p:cTn id="14" dur="5000" fill="hold"/>
                                        <p:tgtEl>
                                          <p:spTgt spid="6"/>
                                        </p:tgtEl>
                                        <p:attrNameLst>
                                          <p:attrName>ppt_x</p:attrName>
                                          <p:attrName>ppt_y</p:attrName>
                                        </p:attrNameLst>
                                      </p:cBhvr>
                                      <p:rCtr x="3646" y="-231"/>
                                    </p:animMotion>
                                  </p:childTnLst>
                                </p:cTn>
                              </p:par>
                              <p:par>
                                <p:cTn id="15" presetID="42" presetClass="path" presetSubtype="0" repeatCount="indefinite" accel="50000" decel="50000" fill="hold" grpId="0" nodeType="withEffect">
                                  <p:stCondLst>
                                    <p:cond delay="0"/>
                                  </p:stCondLst>
                                  <p:childTnLst>
                                    <p:animMotion origin="layout" path="M 5E-6 -3.7037E-6 L 0.11441 0.00324 " pathEditMode="relative" rAng="0" ptsTypes="AA">
                                      <p:cBhvr>
                                        <p:cTn id="16" dur="5000" fill="hold"/>
                                        <p:tgtEl>
                                          <p:spTgt spid="7"/>
                                        </p:tgtEl>
                                        <p:attrNameLst>
                                          <p:attrName>ppt_x</p:attrName>
                                          <p:attrName>ppt_y</p:attrName>
                                        </p:attrNameLst>
                                      </p:cBhvr>
                                      <p:rCtr x="5712" y="162"/>
                                    </p:animMotion>
                                  </p:childTnLst>
                                </p:cTn>
                              </p:par>
                              <p:par>
                                <p:cTn id="17" presetID="42" presetClass="path" presetSubtype="0" repeatCount="indefinite" accel="50000" decel="50000" fill="hold" grpId="0" nodeType="withEffect">
                                  <p:stCondLst>
                                    <p:cond delay="0"/>
                                  </p:stCondLst>
                                  <p:childTnLst>
                                    <p:animMotion origin="layout" path="M 0 1.11022E-16 L 0.04358 -0.09884 " pathEditMode="relative" rAng="0" ptsTypes="AA">
                                      <p:cBhvr>
                                        <p:cTn id="18" dur="5000" fill="hold"/>
                                        <p:tgtEl>
                                          <p:spTgt spid="10"/>
                                        </p:tgtEl>
                                        <p:attrNameLst>
                                          <p:attrName>ppt_x</p:attrName>
                                          <p:attrName>ppt_y</p:attrName>
                                        </p:attrNameLst>
                                      </p:cBhvr>
                                      <p:rCtr x="2170" y="-49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2" grpId="0" animBg="1"/>
      <p:bldP spid="16"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2492990"/>
          </a:xfrm>
          <a:prstGeom prst="rect">
            <a:avLst/>
          </a:prstGeom>
          <a:noFill/>
        </p:spPr>
        <p:txBody>
          <a:bodyPr wrap="square" rtlCol="0">
            <a:spAutoFit/>
          </a:bodyPr>
          <a:lstStyle/>
          <a:p>
            <a:r>
              <a:rPr lang="en-CA" sz="1200" dirty="0"/>
              <a:t>BACKS</a:t>
            </a:r>
          </a:p>
          <a:p>
            <a:endParaRPr lang="en-CA" sz="1200" dirty="0"/>
          </a:p>
          <a:p>
            <a:r>
              <a:rPr lang="en-CA" sz="1200" dirty="0"/>
              <a:t>LB	- You have an important role here as 	  the only player not directly involved 	  in the play</a:t>
            </a:r>
          </a:p>
          <a:p>
            <a:r>
              <a:rPr lang="en-CA" sz="1200" dirty="0"/>
              <a:t>	- Defensively you need to be able to 	  cover a break out up the side wall 	  and </a:t>
            </a:r>
            <a:r>
              <a:rPr lang="en-CA" sz="1200" dirty="0" smtClean="0"/>
              <a:t>a break out wide </a:t>
            </a:r>
            <a:endParaRPr lang="en-CA" sz="1200" dirty="0" smtClean="0"/>
          </a:p>
          <a:p>
            <a:r>
              <a:rPr lang="en-CA" sz="1200" dirty="0"/>
              <a:t>	</a:t>
            </a:r>
            <a:r>
              <a:rPr lang="en-CA" sz="1200" dirty="0" smtClean="0"/>
              <a:t>- When we are in possession you 	  need to be available for the switch 	  from your CB or from your C</a:t>
            </a:r>
            <a:endParaRPr lang="en-CA" sz="1200" dirty="0"/>
          </a:p>
          <a:p>
            <a:endParaRPr lang="en-CA" sz="1200" dirty="0"/>
          </a:p>
          <a:p>
            <a:endParaRPr lang="en-US" sz="1200" dirty="0"/>
          </a:p>
        </p:txBody>
      </p:sp>
      <p:sp>
        <p:nvSpPr>
          <p:cNvPr id="6" name="TextBox 5"/>
          <p:cNvSpPr txBox="1"/>
          <p:nvPr/>
        </p:nvSpPr>
        <p:spPr>
          <a:xfrm>
            <a:off x="5526435" y="5497658"/>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427984" y="5445224"/>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2040" y="5064278"/>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10" name="TextBox 9"/>
          <p:cNvSpPr txBox="1"/>
          <p:nvPr/>
        </p:nvSpPr>
        <p:spPr>
          <a:xfrm>
            <a:off x="4395875" y="5064277"/>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4639817" y="4581128"/>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6" name="TextBox 15"/>
          <p:cNvSpPr txBox="1"/>
          <p:nvPr/>
        </p:nvSpPr>
        <p:spPr>
          <a:xfrm>
            <a:off x="5170983" y="414908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5037956" y="5286997"/>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142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500"/>
                                  </p:stCondLst>
                                  <p:childTnLst>
                                    <p:animMotion origin="layout" path="M 7.5E-6 8.67362E-19 C 0.00765 -0.00255 0.00278 -0.00093 0.01459 -0.00417 C 0.0198 -0.00556 0.02258 -0.00903 0.02709 -0.01111 C 0.03247 -0.01343 0.03837 -0.01435 0.04376 -0.01667 C 0.04497 -0.01713 0.04567 -0.01875 0.04688 -0.01944 C 0.04983 -0.0213 0.05348 -0.02106 0.05626 -0.02361 C 0.05834 -0.02546 0.06008 -0.02801 0.06251 -0.02917 C 0.06806 -0.03171 0.07327 -0.03333 0.07813 -0.0375 C 0.08108 -0.04329 0.09115 -0.05139 0.09688 -0.05139 " pathEditMode="relative" ptsTypes="ffffffffA">
                                      <p:cBhvr>
                                        <p:cTn id="6" dur="5000" fill="hold"/>
                                        <p:tgtEl>
                                          <p:spTgt spid="13"/>
                                        </p:tgtEl>
                                        <p:attrNameLst>
                                          <p:attrName>ppt_x</p:attrName>
                                          <p:attrName>ppt_y</p:attrName>
                                        </p:attrNameLst>
                                      </p:cBhvr>
                                    </p:animMotion>
                                  </p:childTnLst>
                                </p:cTn>
                              </p:par>
                              <p:par>
                                <p:cTn id="7" presetID="0" presetClass="path" presetSubtype="0" repeatCount="indefinite" accel="50000" decel="50000" fill="hold" grpId="0" nodeType="withEffect">
                                  <p:stCondLst>
                                    <p:cond delay="500"/>
                                  </p:stCondLst>
                                  <p:childTnLst>
                                    <p:animMotion origin="layout" path="M 5.83333E-6 3.33333E-6 C 0.00591 -0.00047 0.01181 -0.00023 0.01772 -0.00139 C 0.02188 -0.00209 0.02431 -0.00556 0.02918 -0.00556 " pathEditMode="relative" ptsTypes="ffA">
                                      <p:cBhvr>
                                        <p:cTn id="8" dur="5000" fill="hold"/>
                                        <p:tgtEl>
                                          <p:spTgt spid="8"/>
                                        </p:tgtEl>
                                        <p:attrNameLst>
                                          <p:attrName>ppt_x</p:attrName>
                                          <p:attrName>ppt_y</p:attrName>
                                        </p:attrNameLst>
                                      </p:cBhvr>
                                    </p:animMotion>
                                  </p:childTnLst>
                                </p:cTn>
                              </p:par>
                              <p:par>
                                <p:cTn id="9" presetID="0" presetClass="path" presetSubtype="0" repeatCount="indefinite" accel="50000" decel="50000" fill="hold" grpId="0" nodeType="withEffect">
                                  <p:stCondLst>
                                    <p:cond delay="500"/>
                                  </p:stCondLst>
                                  <p:childTnLst>
                                    <p:animMotion origin="layout" path="M -4.16667E-6 -1.11111E-6 L 0.06667 0.09444 " pathEditMode="relative" ptsTypes="AA">
                                      <p:cBhvr>
                                        <p:cTn id="10" dur="5000" fill="hold"/>
                                        <p:tgtEl>
                                          <p:spTgt spid="16"/>
                                        </p:tgtEl>
                                        <p:attrNameLst>
                                          <p:attrName>ppt_x</p:attrName>
                                          <p:attrName>ppt_y</p:attrName>
                                        </p:attrNameLst>
                                      </p:cBhvr>
                                    </p:animMotion>
                                  </p:childTnLst>
                                </p:cTn>
                              </p:par>
                              <p:par>
                                <p:cTn id="11" presetID="42" presetClass="path" presetSubtype="0" repeatCount="indefinite" accel="50000" decel="50000" fill="hold" grpId="0" nodeType="withEffect">
                                  <p:stCondLst>
                                    <p:cond delay="500"/>
                                  </p:stCondLst>
                                  <p:childTnLst>
                                    <p:animMotion origin="layout" path="M -3.61111E-6 3.7037E-7 L 0.0632 -0.03889 " pathEditMode="relative" rAng="0" ptsTypes="AA">
                                      <p:cBhvr>
                                        <p:cTn id="12" dur="5000" fill="hold"/>
                                        <p:tgtEl>
                                          <p:spTgt spid="12"/>
                                        </p:tgtEl>
                                        <p:attrNameLst>
                                          <p:attrName>ppt_x</p:attrName>
                                          <p:attrName>ppt_y</p:attrName>
                                        </p:attrNameLst>
                                      </p:cBhvr>
                                      <p:rCtr x="3160" y="-1944"/>
                                    </p:animMotion>
                                  </p:childTnLst>
                                </p:cTn>
                              </p:par>
                              <p:par>
                                <p:cTn id="13" presetID="42" presetClass="path" presetSubtype="0" repeatCount="indefinite" accel="50000" decel="50000" fill="hold" grpId="0" nodeType="withEffect">
                                  <p:stCondLst>
                                    <p:cond delay="500"/>
                                  </p:stCondLst>
                                  <p:childTnLst>
                                    <p:animMotion origin="layout" path="M -2.5E-6 1.11022E-16 L 0.02778 -0.00417 " pathEditMode="relative" rAng="0" ptsTypes="AA">
                                      <p:cBhvr>
                                        <p:cTn id="14" dur="5000" fill="hold"/>
                                        <p:tgtEl>
                                          <p:spTgt spid="10"/>
                                        </p:tgtEl>
                                        <p:attrNameLst>
                                          <p:attrName>ppt_x</p:attrName>
                                          <p:attrName>ppt_y</p:attrName>
                                        </p:attrNameLst>
                                      </p:cBhvr>
                                      <p:rCtr x="1389" y="-208"/>
                                    </p:animMotion>
                                  </p:childTnLst>
                                </p:cTn>
                              </p:par>
                              <p:par>
                                <p:cTn id="15" presetID="42" presetClass="path" presetSubtype="0" repeatCount="indefinite" accel="50000" decel="50000" fill="hold" grpId="0" nodeType="withEffect">
                                  <p:stCondLst>
                                    <p:cond delay="500"/>
                                  </p:stCondLst>
                                  <p:childTnLst>
                                    <p:animMotion origin="layout" path="M -2.5E-6 3.7037E-6 L 0.08299 0.00324 " pathEditMode="relative" rAng="0" ptsTypes="AA">
                                      <p:cBhvr>
                                        <p:cTn id="16" dur="5000" fill="hold"/>
                                        <p:tgtEl>
                                          <p:spTgt spid="7"/>
                                        </p:tgtEl>
                                        <p:attrNameLst>
                                          <p:attrName>ppt_x</p:attrName>
                                          <p:attrName>ppt_y</p:attrName>
                                        </p:attrNameLst>
                                      </p:cBhvr>
                                      <p:rCtr x="4149" y="162"/>
                                    </p:animMotion>
                                  </p:childTnLst>
                                </p:cTn>
                              </p:par>
                              <p:par>
                                <p:cTn id="17" presetID="42" presetClass="path" presetSubtype="0" repeatCount="indefinite" accel="50000" decel="50000" fill="hold" grpId="0" nodeType="withEffect">
                                  <p:stCondLst>
                                    <p:cond delay="500"/>
                                  </p:stCondLst>
                                  <p:childTnLst>
                                    <p:animMotion origin="layout" path="M -4.72222E-6 -4.44444E-6 L 0.04948 -0.03588 " pathEditMode="relative" rAng="0" ptsTypes="AA">
                                      <p:cBhvr>
                                        <p:cTn id="18" dur="5000" fill="hold"/>
                                        <p:tgtEl>
                                          <p:spTgt spid="6"/>
                                        </p:tgtEl>
                                        <p:attrNameLst>
                                          <p:attrName>ppt_x</p:attrName>
                                          <p:attrName>ppt_y</p:attrName>
                                        </p:attrNameLst>
                                      </p:cBhvr>
                                      <p:rCtr x="2465" y="-18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2" grpId="0" animBg="1"/>
      <p:bldP spid="16"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5078313"/>
          </a:xfrm>
          <a:prstGeom prst="rect">
            <a:avLst/>
          </a:prstGeom>
          <a:noFill/>
        </p:spPr>
        <p:txBody>
          <a:bodyPr wrap="square" rtlCol="0">
            <a:spAutoFit/>
          </a:bodyPr>
          <a:lstStyle/>
          <a:p>
            <a:r>
              <a:rPr lang="en-CA" sz="1200" dirty="0"/>
              <a:t>BACKS</a:t>
            </a:r>
          </a:p>
          <a:p>
            <a:endParaRPr lang="en-CA" sz="1200" dirty="0"/>
          </a:p>
          <a:p>
            <a:r>
              <a:rPr lang="en-CA" sz="1200" dirty="0"/>
              <a:t>LB	- You have an important role here as 	  the only player not directly involved 	  in the play</a:t>
            </a:r>
          </a:p>
          <a:p>
            <a:r>
              <a:rPr lang="en-CA" sz="1200" dirty="0"/>
              <a:t>	- Defensively you need to be able to 	  cover a break out up the side wall 	  and </a:t>
            </a:r>
            <a:r>
              <a:rPr lang="en-CA" sz="1200" dirty="0" smtClean="0"/>
              <a:t>a break out wide </a:t>
            </a:r>
            <a:endParaRPr lang="en-CA" sz="1200" dirty="0" smtClean="0"/>
          </a:p>
          <a:p>
            <a:r>
              <a:rPr lang="en-CA" sz="1200" dirty="0"/>
              <a:t>	</a:t>
            </a:r>
            <a:r>
              <a:rPr lang="en-CA" sz="1200" dirty="0" smtClean="0"/>
              <a:t>- When we are in possession you 	  need to be available for the switch 	  from your CB or from your C</a:t>
            </a:r>
          </a:p>
          <a:p>
            <a:r>
              <a:rPr lang="en-CA" sz="1200" dirty="0"/>
              <a:t>	</a:t>
            </a:r>
            <a:r>
              <a:rPr lang="en-CA" sz="1200" dirty="0" smtClean="0"/>
              <a:t>- As the puck moves along the back 	  wall you need to edge closer to the 	  goal while still covering any break 	  outs (as shown)</a:t>
            </a:r>
          </a:p>
          <a:p>
            <a:r>
              <a:rPr lang="en-CA" sz="1200" dirty="0"/>
              <a:t>	</a:t>
            </a:r>
            <a:r>
              <a:rPr lang="en-CA" sz="1200" dirty="0" smtClean="0"/>
              <a:t>- You will often be the one to finish 	  the goal if you have good positioning</a:t>
            </a:r>
          </a:p>
          <a:p>
            <a:endParaRPr lang="en-CA" sz="1200" dirty="0"/>
          </a:p>
          <a:p>
            <a:r>
              <a:rPr lang="en-CA" sz="1200" b="1" dirty="0" smtClean="0"/>
              <a:t>Jesse scored the first goal in their final against France by doing exactly this: </a:t>
            </a:r>
            <a:r>
              <a:rPr lang="en-CA" sz="1200" dirty="0" smtClean="0"/>
              <a:t>http</a:t>
            </a:r>
            <a:r>
              <a:rPr lang="en-CA" sz="1200" dirty="0"/>
              <a:t>://www.youtube.com/watch?v=R70MmPWPPyg</a:t>
            </a:r>
          </a:p>
          <a:p>
            <a:endParaRPr lang="en-CA" sz="1200" b="1" dirty="0" smtClean="0"/>
          </a:p>
          <a:p>
            <a:endParaRPr lang="en-CA" sz="1200" b="1" dirty="0"/>
          </a:p>
          <a:p>
            <a:endParaRPr lang="en-CA" sz="1200" b="1" dirty="0"/>
          </a:p>
          <a:p>
            <a:endParaRPr lang="en-CA" sz="1200" dirty="0"/>
          </a:p>
          <a:p>
            <a:endParaRPr lang="en-US" sz="1200" dirty="0"/>
          </a:p>
        </p:txBody>
      </p:sp>
      <p:sp>
        <p:nvSpPr>
          <p:cNvPr id="16" name="TextBox 15"/>
          <p:cNvSpPr txBox="1"/>
          <p:nvPr/>
        </p:nvSpPr>
        <p:spPr>
          <a:xfrm>
            <a:off x="5230464" y="4622939"/>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4355976" y="6001109"/>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7477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repeatCount="indefinite" accel="50000" decel="50000" fill="hold" grpId="0" nodeType="withEffect">
                                  <p:stCondLst>
                                    <p:cond delay="0"/>
                                  </p:stCondLst>
                                  <p:childTnLst>
                                    <p:animMotion origin="layout" path="M -3.05556E-6 1.85185E-6 L 0.10539 0.20717 " pathEditMode="relative" rAng="0" ptsTypes="AA">
                                      <p:cBhvr>
                                        <p:cTn id="6" dur="5000" fill="hold"/>
                                        <p:tgtEl>
                                          <p:spTgt spid="16"/>
                                        </p:tgtEl>
                                        <p:attrNameLst>
                                          <p:attrName>ppt_x</p:attrName>
                                          <p:attrName>ppt_y</p:attrName>
                                        </p:attrNameLst>
                                      </p:cBhvr>
                                      <p:rCtr x="5260" y="10347"/>
                                    </p:animMotion>
                                  </p:childTnLst>
                                </p:cTn>
                              </p:par>
                              <p:par>
                                <p:cTn id="7" presetID="42" presetClass="path" presetSubtype="0" repeatCount="indefinite" accel="50000" decel="50000" fill="hold" grpId="0" nodeType="withEffect">
                                  <p:stCondLst>
                                    <p:cond delay="0"/>
                                  </p:stCondLst>
                                  <p:childTnLst>
                                    <p:animMotion origin="layout" path="M -1.38889E-6 3.33333E-6 L 0.20486 0.00301 " pathEditMode="relative" rAng="0" ptsTypes="AA">
                                      <p:cBhvr>
                                        <p:cTn id="8" dur="5000" fill="hold"/>
                                        <p:tgtEl>
                                          <p:spTgt spid="13"/>
                                        </p:tgtEl>
                                        <p:attrNameLst>
                                          <p:attrName>ppt_x</p:attrName>
                                          <p:attrName>ppt_y</p:attrName>
                                        </p:attrNameLst>
                                      </p:cBhvr>
                                      <p:rCtr x="10243"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3600986"/>
          </a:xfrm>
          <a:prstGeom prst="rect">
            <a:avLst/>
          </a:prstGeom>
          <a:noFill/>
        </p:spPr>
        <p:txBody>
          <a:bodyPr wrap="square" rtlCol="0">
            <a:spAutoFit/>
          </a:bodyPr>
          <a:lstStyle/>
          <a:p>
            <a:r>
              <a:rPr lang="en-CA" sz="1200" dirty="0" smtClean="0"/>
              <a:t>OVERALL</a:t>
            </a:r>
          </a:p>
          <a:p>
            <a:endParaRPr lang="en-CA" sz="1200" dirty="0"/>
          </a:p>
          <a:p>
            <a:r>
              <a:rPr lang="en-CA" sz="1200" dirty="0" smtClean="0"/>
              <a:t>Decide before each game how you plan to attack a team when the puck goes into the corner. Are you going to muscle them down the back wall? Back line switch? Or look for the centre?</a:t>
            </a:r>
          </a:p>
          <a:p>
            <a:endParaRPr lang="en-CA" sz="1200" dirty="0"/>
          </a:p>
          <a:p>
            <a:r>
              <a:rPr lang="en-CA" sz="1200" dirty="0" smtClean="0"/>
              <a:t>Different opposition will require different tactics!</a:t>
            </a:r>
          </a:p>
          <a:p>
            <a:endParaRPr lang="en-CA" sz="1200" dirty="0"/>
          </a:p>
          <a:p>
            <a:r>
              <a:rPr lang="en-CA" sz="1200" dirty="0" smtClean="0"/>
              <a:t>Unless you plan to attack down the back wall, don’t tire yourself by over harassing an opposition who is holding it in the corner. </a:t>
            </a:r>
          </a:p>
          <a:p>
            <a:r>
              <a:rPr lang="en-CA" sz="1200" dirty="0" smtClean="0"/>
              <a:t>There is a rule that means they must bring it away from the corner after just one rotation. So, set up as a team and let them bring it to you!!</a:t>
            </a:r>
          </a:p>
          <a:p>
            <a:endParaRPr lang="en-CA" sz="1200" dirty="0"/>
          </a:p>
          <a:p>
            <a:r>
              <a:rPr lang="en-CA" sz="1200" dirty="0" smtClean="0"/>
              <a:t>If you are a goal or two up and there is not long left, just keep it in the corner and watch the clock roll down.</a:t>
            </a:r>
            <a:endParaRPr lang="en-US" sz="1200" dirty="0"/>
          </a:p>
        </p:txBody>
      </p:sp>
      <p:sp>
        <p:nvSpPr>
          <p:cNvPr id="3" name="Rectangle 2"/>
          <p:cNvSpPr/>
          <p:nvPr/>
        </p:nvSpPr>
        <p:spPr>
          <a:xfrm>
            <a:off x="4283968" y="4258663"/>
            <a:ext cx="1224136" cy="196512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7180388" y="4258663"/>
            <a:ext cx="1224136" cy="196512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79106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2123658"/>
          </a:xfrm>
          <a:prstGeom prst="rect">
            <a:avLst/>
          </a:prstGeom>
          <a:noFill/>
        </p:spPr>
        <p:txBody>
          <a:bodyPr wrap="square" rtlCol="0">
            <a:spAutoFit/>
          </a:bodyPr>
          <a:lstStyle/>
          <a:p>
            <a:r>
              <a:rPr lang="en-CA" sz="1200" dirty="0" smtClean="0"/>
              <a:t>This power point deals with attacking corners (orange area)</a:t>
            </a:r>
          </a:p>
          <a:p>
            <a:endParaRPr lang="en-CA" sz="1200" dirty="0"/>
          </a:p>
          <a:p>
            <a:r>
              <a:rPr lang="en-CA" sz="1200" dirty="0" smtClean="0"/>
              <a:t>This can be a frustrating and difficult area of the pool to score from. But can be a useful place to be if you are a goal or two up and want to close a game out.</a:t>
            </a:r>
          </a:p>
          <a:p>
            <a:endParaRPr lang="en-CA" sz="1200" dirty="0"/>
          </a:p>
          <a:p>
            <a:r>
              <a:rPr lang="en-CA" sz="1200" dirty="0" smtClean="0"/>
              <a:t>As a team we should be trying to get the puck more into the centre of the pool so we can attack the goal head on. This may require us to bring the puck back before we can then go forward again.</a:t>
            </a:r>
            <a:endParaRPr lang="en-US" sz="1200" dirty="0"/>
          </a:p>
        </p:txBody>
      </p:sp>
      <p:sp>
        <p:nvSpPr>
          <p:cNvPr id="3" name="Rectangle 2"/>
          <p:cNvSpPr/>
          <p:nvPr/>
        </p:nvSpPr>
        <p:spPr>
          <a:xfrm>
            <a:off x="4283968" y="4258663"/>
            <a:ext cx="1224136" cy="196512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7180388" y="4258663"/>
            <a:ext cx="1224136" cy="196512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ight Arrow 3"/>
          <p:cNvSpPr/>
          <p:nvPr/>
        </p:nvSpPr>
        <p:spPr>
          <a:xfrm rot="16200000">
            <a:off x="4067944" y="5493252"/>
            <a:ext cx="86409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ight Arrow 20"/>
          <p:cNvSpPr/>
          <p:nvPr/>
        </p:nvSpPr>
        <p:spPr>
          <a:xfrm rot="16200000">
            <a:off x="7704348" y="5493251"/>
            <a:ext cx="86409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Arrow 21"/>
          <p:cNvSpPr/>
          <p:nvPr/>
        </p:nvSpPr>
        <p:spPr>
          <a:xfrm rot="18804418">
            <a:off x="4342686" y="4679992"/>
            <a:ext cx="69092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ight Arrow 22"/>
          <p:cNvSpPr/>
          <p:nvPr/>
        </p:nvSpPr>
        <p:spPr>
          <a:xfrm rot="13379475">
            <a:off x="7560597" y="4685123"/>
            <a:ext cx="69092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ight Arrow 23"/>
          <p:cNvSpPr/>
          <p:nvPr/>
        </p:nvSpPr>
        <p:spPr>
          <a:xfrm>
            <a:off x="5056511" y="4258663"/>
            <a:ext cx="69092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ight Arrow 24"/>
          <p:cNvSpPr/>
          <p:nvPr/>
        </p:nvSpPr>
        <p:spPr>
          <a:xfrm rot="10800000">
            <a:off x="6839690" y="4258663"/>
            <a:ext cx="69092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Arrow 25"/>
          <p:cNvSpPr/>
          <p:nvPr/>
        </p:nvSpPr>
        <p:spPr>
          <a:xfrm rot="7450985">
            <a:off x="6360958" y="4825609"/>
            <a:ext cx="69092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ight Arrow 26"/>
          <p:cNvSpPr/>
          <p:nvPr/>
        </p:nvSpPr>
        <p:spPr>
          <a:xfrm rot="3041882">
            <a:off x="5557241" y="4820034"/>
            <a:ext cx="69092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24244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3046988"/>
          </a:xfrm>
          <a:prstGeom prst="rect">
            <a:avLst/>
          </a:prstGeom>
          <a:noFill/>
        </p:spPr>
        <p:txBody>
          <a:bodyPr wrap="square" rtlCol="0">
            <a:spAutoFit/>
          </a:bodyPr>
          <a:lstStyle/>
          <a:p>
            <a:r>
              <a:rPr lang="en-CA" sz="1200" dirty="0" smtClean="0"/>
              <a:t>This power point deals with attacking corners (orange area)</a:t>
            </a:r>
          </a:p>
          <a:p>
            <a:endParaRPr lang="en-CA" sz="1200" dirty="0"/>
          </a:p>
          <a:p>
            <a:r>
              <a:rPr lang="en-CA" sz="1200" dirty="0" smtClean="0"/>
              <a:t>This can be a frustrating and difficult area of the pool to score from. But can be a useful place to be if you are a goal or two up and want to close a game out.</a:t>
            </a:r>
          </a:p>
          <a:p>
            <a:endParaRPr lang="en-CA" sz="1200" dirty="0"/>
          </a:p>
          <a:p>
            <a:r>
              <a:rPr lang="en-CA" sz="1200" dirty="0" smtClean="0"/>
              <a:t>As a team we should be trying to get the puck more into the centre of the pool so we can attack the goal head on. This may require us to bring the puck back before we can then go forward again.</a:t>
            </a:r>
          </a:p>
          <a:p>
            <a:endParaRPr lang="en-CA" sz="1200" dirty="0"/>
          </a:p>
          <a:p>
            <a:r>
              <a:rPr lang="en-CA" sz="1200" dirty="0" smtClean="0"/>
              <a:t>Alternatively you may wish to just get physical and try and smash the other team down the back wall!!</a:t>
            </a:r>
          </a:p>
          <a:p>
            <a:r>
              <a:rPr lang="en-CA" sz="1200" dirty="0" smtClean="0"/>
              <a:t>This is less risky but will require a lot more muscle power and committed bodies to be successful!!</a:t>
            </a:r>
            <a:endParaRPr lang="en-US" sz="1200" dirty="0"/>
          </a:p>
        </p:txBody>
      </p:sp>
      <p:sp>
        <p:nvSpPr>
          <p:cNvPr id="3" name="Rectangle 2"/>
          <p:cNvSpPr/>
          <p:nvPr/>
        </p:nvSpPr>
        <p:spPr>
          <a:xfrm>
            <a:off x="4283968" y="4258663"/>
            <a:ext cx="1224136" cy="196512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7180388" y="4258663"/>
            <a:ext cx="1224136" cy="196512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ight Arrow 3"/>
          <p:cNvSpPr/>
          <p:nvPr/>
        </p:nvSpPr>
        <p:spPr>
          <a:xfrm>
            <a:off x="4463988" y="5849664"/>
            <a:ext cx="86409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ight Arrow 20"/>
          <p:cNvSpPr/>
          <p:nvPr/>
        </p:nvSpPr>
        <p:spPr>
          <a:xfrm rot="10800000">
            <a:off x="7399212" y="5863745"/>
            <a:ext cx="86409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86693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2308324"/>
          </a:xfrm>
          <a:prstGeom prst="rect">
            <a:avLst/>
          </a:prstGeom>
          <a:noFill/>
        </p:spPr>
        <p:txBody>
          <a:bodyPr wrap="square" rtlCol="0">
            <a:spAutoFit/>
          </a:bodyPr>
          <a:lstStyle/>
          <a:p>
            <a:r>
              <a:rPr lang="en-CA" sz="1200" dirty="0" smtClean="0"/>
              <a:t>FORWARDS</a:t>
            </a:r>
          </a:p>
          <a:p>
            <a:endParaRPr lang="en-CA" sz="1200" dirty="0"/>
          </a:p>
          <a:p>
            <a:r>
              <a:rPr lang="en-CA" sz="1200" dirty="0" smtClean="0"/>
              <a:t>RF	- You need to be down as much as </a:t>
            </a:r>
          </a:p>
          <a:p>
            <a:r>
              <a:rPr lang="en-CA" sz="1200" dirty="0"/>
              <a:t>	</a:t>
            </a:r>
            <a:r>
              <a:rPr lang="en-CA" sz="1200" dirty="0" smtClean="0"/>
              <a:t>  possible here and close to the puck</a:t>
            </a:r>
          </a:p>
          <a:p>
            <a:r>
              <a:rPr lang="en-CA" sz="1200" dirty="0"/>
              <a:t>	</a:t>
            </a:r>
            <a:r>
              <a:rPr lang="en-CA" sz="1200" dirty="0" smtClean="0"/>
              <a:t>- When you get the puck, decide 	  whether you are going to try and 	  smash it along the back wall, look 	  diagonally inside for your centre or 	  behind for your half back. What you 	  do here will depend on your team 	  strategy for the specific </a:t>
            </a:r>
            <a:r>
              <a:rPr lang="en-CA" sz="1200" dirty="0" smtClean="0"/>
              <a:t>game and </a:t>
            </a:r>
          </a:p>
          <a:p>
            <a:r>
              <a:rPr lang="en-CA" sz="1200" dirty="0"/>
              <a:t>	 </a:t>
            </a:r>
            <a:r>
              <a:rPr lang="en-CA" sz="1200" dirty="0" smtClean="0"/>
              <a:t> </a:t>
            </a:r>
            <a:r>
              <a:rPr lang="en-CA" sz="1200" dirty="0" smtClean="0"/>
              <a:t>the circumstance you find yourself in</a:t>
            </a:r>
            <a:endParaRPr lang="en-US" sz="1200" dirty="0"/>
          </a:p>
        </p:txBody>
      </p:sp>
      <p:sp>
        <p:nvSpPr>
          <p:cNvPr id="6" name="TextBox 5"/>
          <p:cNvSpPr txBox="1"/>
          <p:nvPr/>
        </p:nvSpPr>
        <p:spPr>
          <a:xfrm>
            <a:off x="5436096" y="5749814"/>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427984" y="5805264"/>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2040" y="5424318"/>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10" name="TextBox 9"/>
          <p:cNvSpPr txBox="1"/>
          <p:nvPr/>
        </p:nvSpPr>
        <p:spPr>
          <a:xfrm>
            <a:off x="4395875" y="5424317"/>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4639817" y="4941168"/>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6" name="TextBox 15"/>
          <p:cNvSpPr txBox="1"/>
          <p:nvPr/>
        </p:nvSpPr>
        <p:spPr>
          <a:xfrm>
            <a:off x="5170983" y="450912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4717007" y="5992652"/>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5892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1000"/>
                                  </p:stCondLst>
                                  <p:childTnLst>
                                    <p:animMotion origin="layout" path="M -0.00069 -0.00093 C 0.00799 0.00069 0.01493 -0.00046 0.02431 0.00046 C 0.0349 0.00393 0.04184 0.00278 0.05347 0.00185 C 0.06129 -0.00162 0.06702 -0.00046 0.07535 0.00046 C 0.0533 -0.00926 0.02396 0.00116 -0.00069 -0.00093 C -0.00243 -0.00139 -0.00469 -0.0007 -0.0059 -0.00232 C -0.0066 -0.00324 -0.00364 -0.00278 -0.00278 -0.0037 C -0.00173 -0.00486 -0.00156 -0.00671 -0.00069 -0.00787 C 0.00226 -0.01181 0.00573 -0.01505 0.00868 -0.01898 C 0.01042 -0.0213 0.01285 -0.02269 0.01493 -0.02454 C 0.01736 -0.02662 0.0191 -0.03009 0.02118 -0.03287 C 0.02483 -0.03773 0.02969 -0.04259 0.03368 -0.04676 C 0.03559 -0.04884 0.03785 -0.05046 0.03993 -0.05232 C 0.04097 -0.05324 0.04202 -0.05417 0.04306 -0.05509 C 0.04549 -0.05718 0.05208 -0.06458 0.04931 -0.06343 C 0.04497 -0.06157 0.04705 -0.06296 0.04306 -0.05926 C 0.03924 -0.05185 0.03299 -0.05 0.02847 -0.04398 C 0.02379 -0.03773 0.0184 -0.03218 0.01285 -0.02732 C 0.00816 -0.02315 0.00538 -0.01597 0.00139 -0.01065 C -0.0026 -0.01875 0.00035 -0.01065 0.00035 -0.02454 C 0.00035 -0.04167 0.00052 -0.06389 -0.00694 -0.0787 C -0.00729 -0.08056 -0.00798 -0.08241 -0.00798 -0.08426 C -0.00798 -0.08611 -0.00816 -0.09097 -0.00694 -0.08982 C -0.00503 -0.0882 -0.00486 -0.08148 -0.00486 -0.08148 C -0.00451 -0.0662 -0.00451 -0.05093 -0.00382 -0.03565 C -0.00382 -0.03426 -0.00312 -0.03287 -0.00278 -0.03148 C -0.00156 -0.0257 0.00347 -0.00532 0.00243 -0.00093 C 0.00208 0.00046 0.00035 -0.00093 -0.00069 -0.00093 Z " pathEditMode="relative" ptsTypes="ffffffffffffffffffffffffffff">
                                      <p:cBhvr>
                                        <p:cTn id="6" dur="5000" fill="hold"/>
                                        <p:tgtEl>
                                          <p:spTgt spid="1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1938992"/>
          </a:xfrm>
          <a:prstGeom prst="rect">
            <a:avLst/>
          </a:prstGeom>
          <a:noFill/>
        </p:spPr>
        <p:txBody>
          <a:bodyPr wrap="square" rtlCol="0">
            <a:spAutoFit/>
          </a:bodyPr>
          <a:lstStyle/>
          <a:p>
            <a:r>
              <a:rPr lang="en-CA" sz="1200" dirty="0" smtClean="0"/>
              <a:t>FORWARDS</a:t>
            </a:r>
          </a:p>
          <a:p>
            <a:endParaRPr lang="en-CA" sz="1200" dirty="0"/>
          </a:p>
          <a:p>
            <a:r>
              <a:rPr lang="en-CA" sz="1200" dirty="0"/>
              <a:t>C</a:t>
            </a:r>
            <a:r>
              <a:rPr lang="en-CA" sz="1200" dirty="0" smtClean="0"/>
              <a:t>	- You need to dominate the area 	  shown in orange</a:t>
            </a:r>
          </a:p>
          <a:p>
            <a:r>
              <a:rPr lang="en-CA" sz="1200" dirty="0"/>
              <a:t>	</a:t>
            </a:r>
            <a:r>
              <a:rPr lang="en-CA" sz="1200" dirty="0" smtClean="0"/>
              <a:t>- Try not to get sucked on to either 	  wall and focus on picking up any 	  pucks that come just off the wall</a:t>
            </a:r>
          </a:p>
          <a:p>
            <a:r>
              <a:rPr lang="en-CA" sz="1200" dirty="0"/>
              <a:t>	</a:t>
            </a:r>
            <a:r>
              <a:rPr lang="en-CA" sz="1200" dirty="0" smtClean="0"/>
              <a:t>- If you get it you will not have much 	  time!! </a:t>
            </a:r>
            <a:r>
              <a:rPr lang="en-CA" sz="1200" dirty="0" smtClean="0"/>
              <a:t>Drive hard at the goal or look 	  for </a:t>
            </a:r>
            <a:r>
              <a:rPr lang="en-CA" sz="1200" dirty="0" smtClean="0"/>
              <a:t>your LF or an </a:t>
            </a:r>
            <a:r>
              <a:rPr lang="en-CA" sz="1200" dirty="0" smtClean="0"/>
              <a:t> overlapping </a:t>
            </a:r>
            <a:r>
              <a:rPr lang="en-CA" sz="1200" dirty="0" smtClean="0"/>
              <a:t>LB.</a:t>
            </a:r>
          </a:p>
        </p:txBody>
      </p:sp>
      <p:sp>
        <p:nvSpPr>
          <p:cNvPr id="7" name="TextBox 6"/>
          <p:cNvSpPr txBox="1"/>
          <p:nvPr/>
        </p:nvSpPr>
        <p:spPr>
          <a:xfrm>
            <a:off x="4369741" y="5661248"/>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10" name="TextBox 9"/>
          <p:cNvSpPr txBox="1"/>
          <p:nvPr/>
        </p:nvSpPr>
        <p:spPr>
          <a:xfrm>
            <a:off x="4379290" y="5262033"/>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4547665" y="4816053"/>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6" name="TextBox 15"/>
          <p:cNvSpPr txBox="1"/>
          <p:nvPr/>
        </p:nvSpPr>
        <p:spPr>
          <a:xfrm>
            <a:off x="5107928" y="4365104"/>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3" name="Oval 2"/>
          <p:cNvSpPr/>
          <p:nvPr/>
        </p:nvSpPr>
        <p:spPr>
          <a:xfrm>
            <a:off x="4799356" y="5065078"/>
            <a:ext cx="1284812" cy="72208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5001913" y="5371306"/>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6" name="TextBox 5"/>
          <p:cNvSpPr txBox="1"/>
          <p:nvPr/>
        </p:nvSpPr>
        <p:spPr>
          <a:xfrm>
            <a:off x="5468590" y="5661248"/>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13" name="Flowchart: Connector 12"/>
          <p:cNvSpPr/>
          <p:nvPr/>
        </p:nvSpPr>
        <p:spPr>
          <a:xfrm>
            <a:off x="5107829" y="5639433"/>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07177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3416320"/>
          </a:xfrm>
          <a:prstGeom prst="rect">
            <a:avLst/>
          </a:prstGeom>
          <a:noFill/>
        </p:spPr>
        <p:txBody>
          <a:bodyPr wrap="square" rtlCol="0">
            <a:spAutoFit/>
          </a:bodyPr>
          <a:lstStyle/>
          <a:p>
            <a:r>
              <a:rPr lang="en-CA" sz="1200" dirty="0" smtClean="0"/>
              <a:t>FORWARDS</a:t>
            </a:r>
          </a:p>
          <a:p>
            <a:endParaRPr lang="en-CA" sz="1200" dirty="0"/>
          </a:p>
          <a:p>
            <a:r>
              <a:rPr lang="en-CA" sz="1200" dirty="0" smtClean="0"/>
              <a:t>LF	- Sit on the corner of the goal and 	  mess up the oppositions back line 	  rotation by taking up as much space 	  as possible. You will scare them just 	  with your presence!</a:t>
            </a:r>
          </a:p>
          <a:p>
            <a:r>
              <a:rPr lang="en-CA" sz="1200" dirty="0"/>
              <a:t>	</a:t>
            </a:r>
            <a:r>
              <a:rPr lang="en-CA" sz="1200" dirty="0" smtClean="0"/>
              <a:t>- If they try a cheeky backline switch 	  to get out of jail, </a:t>
            </a:r>
            <a:r>
              <a:rPr lang="en-CA" sz="1200" b="1" dirty="0" smtClean="0"/>
              <a:t>YOU</a:t>
            </a:r>
            <a:r>
              <a:rPr lang="en-CA" sz="1200" dirty="0" smtClean="0"/>
              <a:t> need to be 	  there to punish them</a:t>
            </a:r>
          </a:p>
          <a:p>
            <a:r>
              <a:rPr lang="en-CA" sz="1200" dirty="0"/>
              <a:t>	</a:t>
            </a:r>
            <a:r>
              <a:rPr lang="en-CA" sz="1200" dirty="0" smtClean="0"/>
              <a:t>- If we do manage to smash it along 	  the back wall, you need to be there 	  to finish it off</a:t>
            </a:r>
          </a:p>
          <a:p>
            <a:r>
              <a:rPr lang="en-CA" sz="1200" dirty="0" smtClean="0"/>
              <a:t>	- Benson Taylor and Steve Kars are 	  two players that execute this role 	  </a:t>
            </a:r>
            <a:r>
              <a:rPr lang="en-CA" sz="1200" dirty="0" smtClean="0"/>
              <a:t>annoyingly</a:t>
            </a:r>
            <a:r>
              <a:rPr lang="en-CA" sz="1200" dirty="0" smtClean="0"/>
              <a:t> </a:t>
            </a:r>
            <a:r>
              <a:rPr lang="en-CA" sz="1200" dirty="0" smtClean="0"/>
              <a:t>well</a:t>
            </a:r>
          </a:p>
          <a:p>
            <a:endParaRPr lang="en-CA" sz="1200" dirty="0"/>
          </a:p>
          <a:p>
            <a:endParaRPr lang="en-US" sz="1200" dirty="0"/>
          </a:p>
        </p:txBody>
      </p:sp>
      <p:sp>
        <p:nvSpPr>
          <p:cNvPr id="6" name="TextBox 5"/>
          <p:cNvSpPr txBox="1"/>
          <p:nvPr/>
        </p:nvSpPr>
        <p:spPr>
          <a:xfrm>
            <a:off x="5526435" y="5857698"/>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427984" y="5805264"/>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2040" y="5424318"/>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10" name="TextBox 9"/>
          <p:cNvSpPr txBox="1"/>
          <p:nvPr/>
        </p:nvSpPr>
        <p:spPr>
          <a:xfrm>
            <a:off x="4395875" y="5424317"/>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4639817" y="4941168"/>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6" name="TextBox 15"/>
          <p:cNvSpPr txBox="1"/>
          <p:nvPr/>
        </p:nvSpPr>
        <p:spPr>
          <a:xfrm>
            <a:off x="5170983" y="450912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4717007" y="5992652"/>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92646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1569660"/>
          </a:xfrm>
          <a:prstGeom prst="rect">
            <a:avLst/>
          </a:prstGeom>
          <a:noFill/>
        </p:spPr>
        <p:txBody>
          <a:bodyPr wrap="square" rtlCol="0">
            <a:spAutoFit/>
          </a:bodyPr>
          <a:lstStyle/>
          <a:p>
            <a:r>
              <a:rPr lang="en-CA" sz="1200" dirty="0" smtClean="0"/>
              <a:t>BACKS</a:t>
            </a:r>
          </a:p>
          <a:p>
            <a:endParaRPr lang="en-CA" sz="1200" dirty="0"/>
          </a:p>
          <a:p>
            <a:r>
              <a:rPr lang="en-CA" sz="1200" dirty="0" smtClean="0"/>
              <a:t>RB and CB	- You are the work horses of this 	  situation</a:t>
            </a:r>
          </a:p>
          <a:p>
            <a:r>
              <a:rPr lang="en-CA" sz="1200" dirty="0"/>
              <a:t>	</a:t>
            </a:r>
            <a:r>
              <a:rPr lang="en-CA" sz="1200" dirty="0" smtClean="0"/>
              <a:t>- You need to rotate quickly with one 	  another both along the side wall</a:t>
            </a:r>
          </a:p>
          <a:p>
            <a:endParaRPr lang="en-CA" sz="1200" dirty="0"/>
          </a:p>
          <a:p>
            <a:endParaRPr lang="en-US" sz="1200" dirty="0"/>
          </a:p>
        </p:txBody>
      </p:sp>
      <p:sp>
        <p:nvSpPr>
          <p:cNvPr id="6" name="TextBox 5"/>
          <p:cNvSpPr txBox="1"/>
          <p:nvPr/>
        </p:nvSpPr>
        <p:spPr>
          <a:xfrm>
            <a:off x="5526435" y="5497658"/>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427984" y="5445224"/>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2040" y="5064278"/>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10" name="TextBox 9"/>
          <p:cNvSpPr txBox="1"/>
          <p:nvPr/>
        </p:nvSpPr>
        <p:spPr>
          <a:xfrm>
            <a:off x="4395875" y="5064277"/>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4639817" y="4581128"/>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6" name="TextBox 15"/>
          <p:cNvSpPr txBox="1"/>
          <p:nvPr/>
        </p:nvSpPr>
        <p:spPr>
          <a:xfrm>
            <a:off x="5170983" y="414908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4533900" y="5238491"/>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3885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repeatCount="indefinite" accel="50000" decel="50000" fill="hold" grpId="0" nodeType="withEffect">
                                  <p:stCondLst>
                                    <p:cond delay="500"/>
                                  </p:stCondLst>
                                  <p:childTnLst>
                                    <p:animMotion origin="layout" path="M 5.55556E-7 2.22222E-6 C -0.00156 -0.00232 -0.01059 0.01389 -0.01997 0.03449 C -0.02969 0.05671 -0.03594 0.07523 -0.03351 0.07477 C -0.03229 0.07801 -0.02292 0.06088 -0.01389 0.04074 C -0.00434 0.01921 0.0026 -0.00023 5.55556E-7 2.22222E-6 Z " pathEditMode="relative" rAng="-8958998" ptsTypes="fffff">
                                      <p:cBhvr>
                                        <p:cTn id="6" dur="5000" fill="hold"/>
                                        <p:tgtEl>
                                          <p:spTgt spid="12"/>
                                        </p:tgtEl>
                                        <p:attrNameLst>
                                          <p:attrName>ppt_x</p:attrName>
                                          <p:attrName>ppt_y</p:attrName>
                                        </p:attrNameLst>
                                      </p:cBhvr>
                                      <p:rCtr x="-1684" y="3727"/>
                                    </p:animMotion>
                                  </p:childTnLst>
                                </p:cTn>
                              </p:par>
                              <p:par>
                                <p:cTn id="7" presetID="1" presetClass="path" presetSubtype="0" repeatCount="indefinite" accel="50000" decel="50000" fill="hold" grpId="0" nodeType="withEffect">
                                  <p:stCondLst>
                                    <p:cond delay="500"/>
                                  </p:stCondLst>
                                  <p:childTnLst>
                                    <p:animMotion origin="layout" path="M 1.66667E-6 2.59259E-6 C -0.00191 -0.00139 0.00521 -0.02408 0.01614 -0.04954 C 0.02743 -0.07547 0.03819 -0.09514 0.0401 -0.09375 C 0.04184 -0.09213 0.03455 -0.06968 0.02361 -0.04422 C 0.0125 -0.01783 0.00191 0.00162 1.66667E-6 2.59259E-6 Z " pathEditMode="relative" rAng="12578327" ptsTypes="fffff">
                                      <p:cBhvr>
                                        <p:cTn id="8" dur="5000" fill="hold"/>
                                        <p:tgtEl>
                                          <p:spTgt spid="10"/>
                                        </p:tgtEl>
                                        <p:attrNameLst>
                                          <p:attrName>ppt_x</p:attrName>
                                          <p:attrName>ppt_y</p:attrName>
                                        </p:attrNameLst>
                                      </p:cBhvr>
                                      <p:rCtr x="1997" y="-467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1754326"/>
          </a:xfrm>
          <a:prstGeom prst="rect">
            <a:avLst/>
          </a:prstGeom>
          <a:noFill/>
        </p:spPr>
        <p:txBody>
          <a:bodyPr wrap="square" rtlCol="0">
            <a:spAutoFit/>
          </a:bodyPr>
          <a:lstStyle/>
          <a:p>
            <a:r>
              <a:rPr lang="en-CA" sz="1200" dirty="0" smtClean="0"/>
              <a:t>BACKS</a:t>
            </a:r>
          </a:p>
          <a:p>
            <a:endParaRPr lang="en-CA" sz="1200" dirty="0"/>
          </a:p>
          <a:p>
            <a:r>
              <a:rPr lang="en-CA" sz="1200" dirty="0" smtClean="0"/>
              <a:t>RB and CB	- You are the work horses of this 	  situation</a:t>
            </a:r>
          </a:p>
          <a:p>
            <a:r>
              <a:rPr lang="en-CA" sz="1200" dirty="0"/>
              <a:t>	</a:t>
            </a:r>
            <a:r>
              <a:rPr lang="en-CA" sz="1200" dirty="0" smtClean="0"/>
              <a:t>- You need to rotate quickly with one 	  another both along the side wall and 	  down the back wall</a:t>
            </a:r>
          </a:p>
          <a:p>
            <a:endParaRPr lang="en-CA" sz="1200" dirty="0"/>
          </a:p>
          <a:p>
            <a:endParaRPr lang="en-US" sz="1200" dirty="0"/>
          </a:p>
        </p:txBody>
      </p:sp>
      <p:sp>
        <p:nvSpPr>
          <p:cNvPr id="6" name="TextBox 5"/>
          <p:cNvSpPr txBox="1"/>
          <p:nvPr/>
        </p:nvSpPr>
        <p:spPr>
          <a:xfrm>
            <a:off x="5704358" y="5826169"/>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5287888" y="586162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5033092" y="5325876"/>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10" name="TextBox 9"/>
          <p:cNvSpPr txBox="1"/>
          <p:nvPr/>
        </p:nvSpPr>
        <p:spPr>
          <a:xfrm>
            <a:off x="4767704" y="5726020"/>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4392190" y="5511303"/>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6" name="TextBox 15"/>
          <p:cNvSpPr txBox="1"/>
          <p:nvPr/>
        </p:nvSpPr>
        <p:spPr>
          <a:xfrm>
            <a:off x="5649541" y="486916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5142780" y="5967168"/>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2017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repeatCount="indefinite" accel="50000" decel="50000" fill="hold" grpId="0" nodeType="withEffect">
                                  <p:stCondLst>
                                    <p:cond delay="500"/>
                                  </p:stCondLst>
                                  <p:childTnLst>
                                    <p:animMotion origin="layout" path="M -1.11111E-6 -2.96296E-6 C 0.00122 -0.00231 0.01649 0.0088 0.0342 0.02431 C 0.05139 0.04005 0.06424 0.0544 0.0632 0.05648 C 0.06181 0.05926 0.04688 0.04815 0.02952 0.03241 C 0.01198 0.0169 -0.00104 0.00301 -1.11111E-6 -2.96296E-6 Z " pathEditMode="relative" rAng="-3373559" ptsTypes="fffff">
                                      <p:cBhvr>
                                        <p:cTn id="6" dur="5000" fill="hold"/>
                                        <p:tgtEl>
                                          <p:spTgt spid="12"/>
                                        </p:tgtEl>
                                        <p:attrNameLst>
                                          <p:attrName>ppt_x</p:attrName>
                                          <p:attrName>ppt_y</p:attrName>
                                        </p:attrNameLst>
                                      </p:cBhvr>
                                      <p:rCtr x="3160" y="2824"/>
                                    </p:animMotion>
                                  </p:childTnLst>
                                </p:cTn>
                              </p:par>
                              <p:par>
                                <p:cTn id="7" presetID="1" presetClass="path" presetSubtype="0" repeatCount="indefinite" accel="50000" decel="50000" fill="hold" grpId="0" nodeType="withEffect">
                                  <p:stCondLst>
                                    <p:cond delay="500"/>
                                  </p:stCondLst>
                                  <p:childTnLst>
                                    <p:animMotion origin="layout" path="M 0 -3.33333E-6 C -0.00191 0.00255 -0.01545 -0.01088 -0.03073 -0.02986 C -0.04514 -0.04838 -0.05538 -0.0662 -0.05347 -0.06875 C -0.05156 -0.07152 -0.03837 -0.0581 -0.02361 -0.03935 C -0.00885 -0.02037 0.00208 -0.00277 0 -3.33333E-6 Z " pathEditMode="relative" rAng="8036846" ptsTypes="fffff">
                                      <p:cBhvr>
                                        <p:cTn id="8" dur="5000" fill="hold"/>
                                        <p:tgtEl>
                                          <p:spTgt spid="10"/>
                                        </p:tgtEl>
                                        <p:attrNameLst>
                                          <p:attrName>ppt_x</p:attrName>
                                          <p:attrName>ppt_y</p:attrName>
                                        </p:attrNameLst>
                                      </p:cBhvr>
                                      <p:rCtr x="-2691" y="-342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634215"/>
            <a:ext cx="4120556" cy="5589570"/>
          </a:xfrm>
          <a:prstGeom prst="rect">
            <a:avLst/>
          </a:prstGeom>
        </p:spPr>
      </p:pic>
      <p:sp>
        <p:nvSpPr>
          <p:cNvPr id="11" name="TextBox 10"/>
          <p:cNvSpPr txBox="1"/>
          <p:nvPr/>
        </p:nvSpPr>
        <p:spPr>
          <a:xfrm>
            <a:off x="539552" y="639548"/>
            <a:ext cx="3456384" cy="2308324"/>
          </a:xfrm>
          <a:prstGeom prst="rect">
            <a:avLst/>
          </a:prstGeom>
          <a:noFill/>
        </p:spPr>
        <p:txBody>
          <a:bodyPr wrap="square" rtlCol="0">
            <a:spAutoFit/>
          </a:bodyPr>
          <a:lstStyle/>
          <a:p>
            <a:r>
              <a:rPr lang="en-CA" sz="1200" dirty="0" smtClean="0"/>
              <a:t>BACKS</a:t>
            </a:r>
          </a:p>
          <a:p>
            <a:endParaRPr lang="en-CA" sz="1200" dirty="0"/>
          </a:p>
          <a:p>
            <a:r>
              <a:rPr lang="en-CA" sz="1200" dirty="0" smtClean="0"/>
              <a:t>RB and CB	- You are the work horses of this 	  situation</a:t>
            </a:r>
          </a:p>
          <a:p>
            <a:r>
              <a:rPr lang="en-CA" sz="1200" dirty="0"/>
              <a:t>	</a:t>
            </a:r>
            <a:r>
              <a:rPr lang="en-CA" sz="1200" dirty="0" smtClean="0"/>
              <a:t>- You need to rotate quickly with one 	  another both along the side wall and 	  down the back wall</a:t>
            </a:r>
          </a:p>
          <a:p>
            <a:r>
              <a:rPr lang="en-CA" sz="1200" dirty="0" smtClean="0"/>
              <a:t>	</a:t>
            </a:r>
            <a:r>
              <a:rPr lang="en-CA" sz="1200" dirty="0" smtClean="0"/>
              <a:t>- It is a good idea to cut inside here 	  before you get too close to the 	  corner</a:t>
            </a:r>
            <a:endParaRPr lang="en-CA" sz="1200" dirty="0" smtClean="0"/>
          </a:p>
          <a:p>
            <a:endParaRPr lang="en-CA" sz="1200" dirty="0"/>
          </a:p>
          <a:p>
            <a:endParaRPr lang="en-US" sz="1200" dirty="0"/>
          </a:p>
        </p:txBody>
      </p:sp>
      <p:sp>
        <p:nvSpPr>
          <p:cNvPr id="6" name="TextBox 5"/>
          <p:cNvSpPr txBox="1"/>
          <p:nvPr/>
        </p:nvSpPr>
        <p:spPr>
          <a:xfrm>
            <a:off x="5011830" y="511538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LF</a:t>
            </a:r>
            <a:endParaRPr lang="en-US" sz="1000" dirty="0"/>
          </a:p>
        </p:txBody>
      </p:sp>
      <p:sp>
        <p:nvSpPr>
          <p:cNvPr id="7" name="TextBox 6"/>
          <p:cNvSpPr txBox="1"/>
          <p:nvPr/>
        </p:nvSpPr>
        <p:spPr>
          <a:xfrm>
            <a:off x="4428381" y="5082740"/>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RF</a:t>
            </a:r>
            <a:endParaRPr lang="en-US" sz="1000" dirty="0"/>
          </a:p>
        </p:txBody>
      </p:sp>
      <p:sp>
        <p:nvSpPr>
          <p:cNvPr id="8" name="TextBox 7"/>
          <p:cNvSpPr txBox="1"/>
          <p:nvPr/>
        </p:nvSpPr>
        <p:spPr>
          <a:xfrm>
            <a:off x="4932437" y="4701794"/>
            <a:ext cx="355849" cy="246221"/>
          </a:xfrm>
          <a:prstGeom prst="rect">
            <a:avLst/>
          </a:prstGeom>
          <a:solidFill>
            <a:schemeClr val="bg1"/>
          </a:solidFill>
          <a:ln>
            <a:solidFill>
              <a:schemeClr val="tx1"/>
            </a:solidFill>
          </a:ln>
        </p:spPr>
        <p:txBody>
          <a:bodyPr wrap="square" rtlCol="0">
            <a:spAutoFit/>
          </a:bodyPr>
          <a:lstStyle/>
          <a:p>
            <a:pPr algn="ctr"/>
            <a:r>
              <a:rPr lang="en-CA" sz="1000" dirty="0"/>
              <a:t>C</a:t>
            </a:r>
            <a:endParaRPr lang="en-US" sz="1000" dirty="0"/>
          </a:p>
        </p:txBody>
      </p:sp>
      <p:sp>
        <p:nvSpPr>
          <p:cNvPr id="10" name="TextBox 9"/>
          <p:cNvSpPr txBox="1"/>
          <p:nvPr/>
        </p:nvSpPr>
        <p:spPr>
          <a:xfrm>
            <a:off x="4396272" y="4701793"/>
            <a:ext cx="420066" cy="246221"/>
          </a:xfrm>
          <a:prstGeom prst="rect">
            <a:avLst/>
          </a:prstGeom>
          <a:solidFill>
            <a:schemeClr val="bg1"/>
          </a:solidFill>
          <a:ln>
            <a:solidFill>
              <a:schemeClr val="tx1"/>
            </a:solidFill>
          </a:ln>
        </p:spPr>
        <p:txBody>
          <a:bodyPr wrap="square" rtlCol="0">
            <a:spAutoFit/>
          </a:bodyPr>
          <a:lstStyle/>
          <a:p>
            <a:pPr algn="ctr"/>
            <a:r>
              <a:rPr lang="en-CA" sz="1000" dirty="0" smtClean="0"/>
              <a:t>RB</a:t>
            </a:r>
            <a:endParaRPr lang="en-US" sz="1000" dirty="0"/>
          </a:p>
        </p:txBody>
      </p:sp>
      <p:sp>
        <p:nvSpPr>
          <p:cNvPr id="12" name="TextBox 11"/>
          <p:cNvSpPr txBox="1"/>
          <p:nvPr/>
        </p:nvSpPr>
        <p:spPr>
          <a:xfrm>
            <a:off x="4640214" y="4218644"/>
            <a:ext cx="435562" cy="246221"/>
          </a:xfrm>
          <a:prstGeom prst="rect">
            <a:avLst/>
          </a:prstGeom>
          <a:solidFill>
            <a:schemeClr val="bg1"/>
          </a:solidFill>
          <a:ln>
            <a:solidFill>
              <a:schemeClr val="tx1"/>
            </a:solidFill>
          </a:ln>
        </p:spPr>
        <p:txBody>
          <a:bodyPr wrap="square" rtlCol="0">
            <a:spAutoFit/>
          </a:bodyPr>
          <a:lstStyle/>
          <a:p>
            <a:pPr algn="ctr"/>
            <a:r>
              <a:rPr lang="en-CA" sz="1000" dirty="0" smtClean="0"/>
              <a:t>CB</a:t>
            </a:r>
            <a:endParaRPr lang="en-US" sz="1000" dirty="0"/>
          </a:p>
        </p:txBody>
      </p:sp>
      <p:sp>
        <p:nvSpPr>
          <p:cNvPr id="16" name="TextBox 15"/>
          <p:cNvSpPr txBox="1"/>
          <p:nvPr/>
        </p:nvSpPr>
        <p:spPr>
          <a:xfrm>
            <a:off x="5171380" y="3786596"/>
            <a:ext cx="355849" cy="246221"/>
          </a:xfrm>
          <a:prstGeom prst="rect">
            <a:avLst/>
          </a:prstGeom>
          <a:solidFill>
            <a:schemeClr val="bg1"/>
          </a:solidFill>
          <a:ln>
            <a:solidFill>
              <a:schemeClr val="tx1"/>
            </a:solidFill>
          </a:ln>
        </p:spPr>
        <p:txBody>
          <a:bodyPr wrap="square" rtlCol="0">
            <a:spAutoFit/>
          </a:bodyPr>
          <a:lstStyle/>
          <a:p>
            <a:pPr algn="ctr"/>
            <a:r>
              <a:rPr lang="en-CA" sz="1000" dirty="0" smtClean="0"/>
              <a:t>LB</a:t>
            </a:r>
            <a:endParaRPr lang="en-US" sz="1000" dirty="0"/>
          </a:p>
        </p:txBody>
      </p:sp>
      <p:sp>
        <p:nvSpPr>
          <p:cNvPr id="13" name="Flowchart: Connector 12"/>
          <p:cNvSpPr/>
          <p:nvPr/>
        </p:nvSpPr>
        <p:spPr>
          <a:xfrm>
            <a:off x="4640214" y="4876006"/>
            <a:ext cx="144016" cy="144016"/>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658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repeatCount="indefinite" accel="50000" decel="50000" fill="hold" grpId="0" nodeType="withEffect">
                                  <p:stCondLst>
                                    <p:cond delay="0"/>
                                  </p:stCondLst>
                                  <p:childTnLst>
                                    <p:animMotion origin="layout" path="M 2.22222E-6 3.7037E-6 L 0.06354 0.0412 " pathEditMode="relative" rAng="0" ptsTypes="AA">
                                      <p:cBhvr>
                                        <p:cTn id="6" dur="5000" fill="hold"/>
                                        <p:tgtEl>
                                          <p:spTgt spid="13"/>
                                        </p:tgtEl>
                                        <p:attrNameLst>
                                          <p:attrName>ppt_x</p:attrName>
                                          <p:attrName>ppt_y</p:attrName>
                                        </p:attrNameLst>
                                      </p:cBhvr>
                                      <p:rCtr x="3177" y="2060"/>
                                    </p:animMotion>
                                  </p:childTnLst>
                                </p:cTn>
                              </p:par>
                              <p:par>
                                <p:cTn id="7" presetID="42" presetClass="path" presetSubtype="0" repeatCount="indefinite" accel="50000" decel="50000" fill="hold" grpId="0" nodeType="withEffect">
                                  <p:stCondLst>
                                    <p:cond delay="0"/>
                                  </p:stCondLst>
                                  <p:childTnLst>
                                    <p:animMotion origin="layout" path="M 4.16667E-6 -2.22222E-6 L 0.07517 0.04861 " pathEditMode="relative" rAng="0" ptsTypes="AA">
                                      <p:cBhvr>
                                        <p:cTn id="8" dur="5000" fill="hold"/>
                                        <p:tgtEl>
                                          <p:spTgt spid="10"/>
                                        </p:tgtEl>
                                        <p:attrNameLst>
                                          <p:attrName>ppt_x</p:attrName>
                                          <p:attrName>ppt_y</p:attrName>
                                        </p:attrNameLst>
                                      </p:cBhvr>
                                      <p:rCtr x="3750" y="2431"/>
                                    </p:animMotion>
                                  </p:childTnLst>
                                </p:cTn>
                              </p:par>
                              <p:par>
                                <p:cTn id="9" presetID="42" presetClass="path" presetSubtype="0" repeatCount="indefinite" accel="50000" decel="50000" fill="hold" grpId="0" nodeType="withEffect">
                                  <p:stCondLst>
                                    <p:cond delay="0"/>
                                  </p:stCondLst>
                                  <p:childTnLst>
                                    <p:animMotion origin="layout" path="M 5.55556E-7 2.22222E-6 L 0.06701 0.06643 " pathEditMode="relative" rAng="0" ptsTypes="AA">
                                      <p:cBhvr>
                                        <p:cTn id="10" dur="5000" fill="hold"/>
                                        <p:tgtEl>
                                          <p:spTgt spid="7"/>
                                        </p:tgtEl>
                                        <p:attrNameLst>
                                          <p:attrName>ppt_x</p:attrName>
                                          <p:attrName>ppt_y</p:attrName>
                                        </p:attrNameLst>
                                      </p:cBhvr>
                                      <p:rCtr x="3351" y="3310"/>
                                    </p:animMotion>
                                  </p:childTnLst>
                                </p:cTn>
                              </p:par>
                              <p:par>
                                <p:cTn id="11" presetID="42" presetClass="path" presetSubtype="0" repeatCount="indefinite" accel="50000" decel="50000" fill="hold" grpId="0" nodeType="withEffect">
                                  <p:stCondLst>
                                    <p:cond delay="0"/>
                                  </p:stCondLst>
                                  <p:childTnLst>
                                    <p:animMotion origin="layout" path="M 5.55556E-7 0 L 0.04722 0.06296 " pathEditMode="relative" rAng="0" ptsTypes="AA">
                                      <p:cBhvr>
                                        <p:cTn id="12" dur="5000" fill="hold"/>
                                        <p:tgtEl>
                                          <p:spTgt spid="6"/>
                                        </p:tgtEl>
                                        <p:attrNameLst>
                                          <p:attrName>ppt_x</p:attrName>
                                          <p:attrName>ppt_y</p:attrName>
                                        </p:attrNameLst>
                                      </p:cBhvr>
                                      <p:rCtr x="2361" y="3148"/>
                                    </p:animMotion>
                                  </p:childTnLst>
                                </p:cTn>
                              </p:par>
                              <p:par>
                                <p:cTn id="13" presetID="42" presetClass="path" presetSubtype="0" repeatCount="indefinite" accel="50000" decel="50000" fill="hold" grpId="0" nodeType="withEffect">
                                  <p:stCondLst>
                                    <p:cond delay="0"/>
                                  </p:stCondLst>
                                  <p:childTnLst>
                                    <p:animMotion origin="layout" path="M 5.55556E-7 2.59259E-6 L 0.0724 0.14004 " pathEditMode="relative" rAng="0" ptsTypes="AA">
                                      <p:cBhvr>
                                        <p:cTn id="14" dur="5000" fill="hold"/>
                                        <p:tgtEl>
                                          <p:spTgt spid="16"/>
                                        </p:tgtEl>
                                        <p:attrNameLst>
                                          <p:attrName>ppt_x</p:attrName>
                                          <p:attrName>ppt_y</p:attrName>
                                        </p:attrNameLst>
                                      </p:cBhvr>
                                      <p:rCtr x="3611" y="6991"/>
                                    </p:animMotion>
                                  </p:childTnLst>
                                </p:cTn>
                              </p:par>
                              <p:par>
                                <p:cTn id="15" presetID="42" presetClass="path" presetSubtype="0" repeatCount="indefinite" accel="50000" decel="50000" fill="hold" grpId="0" nodeType="withEffect">
                                  <p:stCondLst>
                                    <p:cond delay="0"/>
                                  </p:stCondLst>
                                  <p:childTnLst>
                                    <p:animMotion origin="layout" path="M -8.33333E-7 -3.7037E-6 L 0.0592 0.02755 " pathEditMode="relative" rAng="0" ptsTypes="AA">
                                      <p:cBhvr>
                                        <p:cTn id="16" dur="5000" fill="hold"/>
                                        <p:tgtEl>
                                          <p:spTgt spid="8"/>
                                        </p:tgtEl>
                                        <p:attrNameLst>
                                          <p:attrName>ppt_x</p:attrName>
                                          <p:attrName>ppt_y</p:attrName>
                                        </p:attrNameLst>
                                      </p:cBhvr>
                                      <p:rCtr x="2951" y="1366"/>
                                    </p:animMotion>
                                  </p:childTnLst>
                                </p:cTn>
                              </p:par>
                              <p:par>
                                <p:cTn id="17" presetID="42" presetClass="path" presetSubtype="0" repeatCount="indefinite" accel="50000" decel="50000" fill="hold" grpId="0" nodeType="withEffect">
                                  <p:stCondLst>
                                    <p:cond delay="0"/>
                                  </p:stCondLst>
                                  <p:childTnLst>
                                    <p:animMotion origin="layout" path="M -3.61111E-6 4.07407E-6 L 0.03177 0.0243 " pathEditMode="relative" rAng="0" ptsTypes="AA">
                                      <p:cBhvr>
                                        <p:cTn id="18" dur="5000" fill="hold"/>
                                        <p:tgtEl>
                                          <p:spTgt spid="12"/>
                                        </p:tgtEl>
                                        <p:attrNameLst>
                                          <p:attrName>ppt_x</p:attrName>
                                          <p:attrName>ppt_y</p:attrName>
                                        </p:attrNameLst>
                                      </p:cBhvr>
                                      <p:rCtr x="1580" y="120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2" grpId="0" animBg="1"/>
      <p:bldP spid="16"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933</TotalTime>
  <Words>530</Words>
  <Application>Microsoft Office PowerPoint</Application>
  <PresentationFormat>On-screen Show (4:3)</PresentationFormat>
  <Paragraphs>181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Profile</dc:creator>
  <cp:lastModifiedBy>Profile</cp:lastModifiedBy>
  <cp:revision>62</cp:revision>
  <dcterms:created xsi:type="dcterms:W3CDTF">2014-02-12T14:16:11Z</dcterms:created>
  <dcterms:modified xsi:type="dcterms:W3CDTF">2014-05-21T19:23:14Z</dcterms:modified>
</cp:coreProperties>
</file>